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y="5143500" cx="9144000"/>
  <p:notesSz cx="6858000" cy="9144000"/>
  <p:embeddedFontLst>
    <p:embeddedFont>
      <p:font typeface="Poppins"/>
      <p:regular r:id="rId106"/>
      <p:bold r:id="rId107"/>
      <p:italic r:id="rId108"/>
      <p:boldItalic r:id="rId109"/>
    </p:embeddedFont>
    <p:embeddedFont>
      <p:font typeface="Happy Monkey"/>
      <p:regular r:id="rId110"/>
    </p:embeddedFont>
    <p:embeddedFont>
      <p:font typeface="Coustard"/>
      <p:regular r:id="rId1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font" Target="fonts/Poppins-bold.fntdata"/><Relationship Id="rId106" Type="http://schemas.openxmlformats.org/officeDocument/2006/relationships/font" Target="fonts/Poppins-regular.fntdata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font" Target="fonts/Poppins-boldItalic.fntdata"/><Relationship Id="rId108" Type="http://schemas.openxmlformats.org/officeDocument/2006/relationships/font" Target="fonts/Poppins-italic.fnt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10" Type="http://schemas.openxmlformats.org/officeDocument/2006/relationships/font" Target="fonts/HappyMonkey-regular.fntdata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11" Type="http://schemas.openxmlformats.org/officeDocument/2006/relationships/font" Target="fonts/Coustard-regular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bbc355111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bbc355111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bf1c71103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bf1c71103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bf1c71103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4bf1c71103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4bf67d0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4bf67d0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bf1c71103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bf1c71103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bf1c71103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bf1c71103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bf1c71103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bf1c71103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bbc355111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bbc355111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bf1c71103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bf1c71103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bbc355111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bbc355111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bbc355111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bbc355111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bf1c7110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bf1c711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bf1c71103_0_1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bf1c71103_0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bf1c71103_0_1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bf1c71103_0_1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bf1c7110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bf1c7110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bc355111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bc355111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bf1c7110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bf1c7110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bf1c711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bf1c711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bbc355111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bbc355111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bbc355111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bbc355111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bf1c7110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bf1c711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bbc355111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bbc355111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bbc355111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bbc355111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bf1c71103_0_1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bf1c71103_0_1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bf1c71103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bf1c71103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bf1c71103_0_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bf1c71103_0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bf1c7110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bf1c7110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bf1c711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bf1c711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bf1c71103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bf1c71103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bf1c7110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bf1c7110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bf1c7110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bf1c7110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bf1c71103_0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4bf1c71103_0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bf1c711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bf1c711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bf1c71103_0_2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bf1c71103_0_2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bf1c71103_0_2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bf1c71103_0_2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bf1c71103_0_1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bf1c71103_0_1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bf1c7110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bf1c7110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bf1c71103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bf1c71103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bf1c71103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bf1c71103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bf1c71103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bf1c71103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bf1c71103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bf1c71103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bf1c7110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bf1c7110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bf1c71103_0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bf1c71103_0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bbc355111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bbc355111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bf1c7110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bf1c7110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bf1c7110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bf1c7110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bf1c71103_0_1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bf1c71103_0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bf1c71103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bf1c71103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bf1c7110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bf1c7110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bf1c71103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bf1c71103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bf1c7110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bf1c7110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bf1c71103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bf1c71103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bf1c71103_0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bf1c71103_0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bbc355111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bbc355111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4bf1c71103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4bf1c71103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bf1c711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bf1c711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4bf1c71103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4bf1c71103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bf1c71103_0_1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bf1c71103_0_1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bf1c7110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bf1c7110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4bf1c71103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4bf1c7110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bf1c71103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bf1c71103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bf1c71103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bf1c71103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4bf1c71103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4bf1c71103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4bf1c71103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4bf1c71103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4bf1c71103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4bf1c71103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4bf1c71103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4bf1c71103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bf1c71103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bf1c71103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bf1c71103_0_1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4bf1c71103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bf1c71103_0_1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bf1c71103_0_1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bf1c71103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bf1c71103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bf1c71103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4bf1c71103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4bf1c71103_0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4bf1c71103_0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4bf1c71103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4bf1c71103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4bf1c71103_0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4bf1c71103_0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4bf1c71103_0_1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4bf1c71103_0_1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4bf1c71103_0_1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4bf1c71103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4bf1c71103_0_1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4bf1c71103_0_1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4bf1c71103_0_2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4bf1c71103_0_2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4bf1c71103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4bf1c71103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bf1c71103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bf1c71103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4bf1c71103_0_2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4bf1c71103_0_2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bf1c71103_0_2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bf1c71103_0_2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bf1c71103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bf1c71103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bf1c71103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4bf1c71103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bf1c71103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4bf1c71103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4bf1c71103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4bf1c71103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4bf1c71103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4bf1c71103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4bf1c71103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4bf1c71103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bf1c71103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bf1c71103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4bf1c7110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4bf1c7110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bf1c71103_0_1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bf1c71103_0_1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bbc355111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4bbc355111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4bf1c71103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4bf1c71103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4bf1c71103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4bf1c71103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4bbc355111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4bbc355111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4bf1c71103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4bf1c71103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bf1c71103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bf1c71103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4bf1c71103_0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4bf1c71103_0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4bf1c71103_0_1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4bf1c71103_0_1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bf1c71103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bf1c71103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4bf1c71103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4bf1c71103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50450" y="461600"/>
            <a:ext cx="85206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latin typeface="Coustard"/>
                <a:ea typeface="Coustard"/>
                <a:cs typeface="Coustard"/>
                <a:sym typeface="Coustard"/>
              </a:rPr>
              <a:t>Causality</a:t>
            </a:r>
            <a:endParaRPr sz="46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tard"/>
                <a:ea typeface="Coustard"/>
                <a:cs typeface="Coustard"/>
                <a:sym typeface="Coustard"/>
              </a:rPr>
              <a:t>Cause → Effect</a:t>
            </a:r>
            <a:endParaRPr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125" y="2175550"/>
            <a:ext cx="2501700" cy="25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225" y="2151700"/>
            <a:ext cx="2764299" cy="25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Twitter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Echo Chamber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12"/>
          <p:cNvSpPr txBox="1"/>
          <p:nvPr/>
        </p:nvSpPr>
        <p:spPr>
          <a:xfrm>
            <a:off x="768125" y="1213450"/>
            <a:ext cx="7827000" cy="25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Or do we even need to think in terms of either /or when talking about graphical models and deep learning?</a:t>
            </a:r>
            <a:b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</a:br>
            <a:b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</a:b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Are we at the verge of creating AI’s own unified theory?</a:t>
            </a:r>
            <a:endParaRPr sz="22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AI’s own Maxwell’s equations?</a:t>
            </a:r>
            <a:endParaRPr sz="22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13"/>
          <p:cNvSpPr txBox="1"/>
          <p:nvPr/>
        </p:nvSpPr>
        <p:spPr>
          <a:xfrm>
            <a:off x="1098700" y="1320400"/>
            <a:ext cx="7224300" cy="2391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Graphical Modeling &amp; </a:t>
            </a:r>
            <a:endParaRPr sz="29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Deep Learning</a:t>
            </a:r>
            <a:endParaRPr sz="29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(Discussion)</a:t>
            </a:r>
            <a:endParaRPr sz="29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Cat crossing road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Bad Luck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Earth Rotation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Day and Night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Rooster Crowing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 🡒 Sun Rising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25" y="1219375"/>
            <a:ext cx="4065000" cy="28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>
            <p:ph type="title"/>
          </p:nvPr>
        </p:nvSpPr>
        <p:spPr>
          <a:xfrm>
            <a:off x="282950" y="4027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Why do you need to understand causality? 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/>
        </p:nvSpPr>
        <p:spPr>
          <a:xfrm>
            <a:off x="194450" y="4095425"/>
            <a:ext cx="8697600" cy="10482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 don’t want to be the rooster that thinks it’s crowing causes the sun to rise.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325" y="1219375"/>
            <a:ext cx="4065000" cy="287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>
            <p:ph type="title"/>
          </p:nvPr>
        </p:nvSpPr>
        <p:spPr>
          <a:xfrm>
            <a:off x="282950" y="4027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Why do you need to understand causality? 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700" y="1363825"/>
            <a:ext cx="5562599" cy="31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>
            <p:ph type="title"/>
          </p:nvPr>
        </p:nvSpPr>
        <p:spPr>
          <a:xfrm>
            <a:off x="282950" y="4027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Why do you need to understand causality? 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9"/>
          <p:cNvGrpSpPr/>
          <p:nvPr/>
        </p:nvGrpSpPr>
        <p:grpSpPr>
          <a:xfrm>
            <a:off x="2390275" y="1322188"/>
            <a:ext cx="4065950" cy="3260388"/>
            <a:chOff x="2312475" y="947738"/>
            <a:chExt cx="4065950" cy="3260388"/>
          </a:xfrm>
        </p:grpSpPr>
        <p:pic>
          <p:nvPicPr>
            <p:cNvPr id="144" name="Google Shape;14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2475" y="947738"/>
              <a:ext cx="3810000" cy="3248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9"/>
            <p:cNvSpPr/>
            <p:nvPr/>
          </p:nvSpPr>
          <p:spPr>
            <a:xfrm>
              <a:off x="4229525" y="3615025"/>
              <a:ext cx="2148900" cy="59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9"/>
          <p:cNvSpPr txBox="1"/>
          <p:nvPr>
            <p:ph type="title"/>
          </p:nvPr>
        </p:nvSpPr>
        <p:spPr>
          <a:xfrm>
            <a:off x="282950" y="4027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Why do you need to understand causality? 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/>
        </p:nvSpPr>
        <p:spPr>
          <a:xfrm>
            <a:off x="988050" y="1480100"/>
            <a:ext cx="7461300" cy="29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Why are some countries poor?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Does money cause happiness?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Does carbon-tax reduce carbon emissions? 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Does educational game cause student engagement?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Does Horlicks cause brain growth?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282950" y="4027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Why do you need to understand causality? 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>
            <a:off x="4307325" y="3760875"/>
            <a:ext cx="2148900" cy="5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>
            <p:ph type="title"/>
          </p:nvPr>
        </p:nvSpPr>
        <p:spPr>
          <a:xfrm>
            <a:off x="277675" y="14560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How can we deduce Causality?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4307325" y="3760875"/>
            <a:ext cx="2148900" cy="59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55450" y="62960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Poppins"/>
                <a:ea typeface="Poppins"/>
                <a:cs typeface="Poppins"/>
                <a:sym typeface="Poppins"/>
              </a:rPr>
              <a:t>Causality is a different concept than probability.</a:t>
            </a:r>
            <a:endParaRPr sz="2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307325" y="1952400"/>
            <a:ext cx="46866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If rooster is crowing, there is high probability of sun rising.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But rooster crowing is not causing sun to rise.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25" y="1592575"/>
            <a:ext cx="3655800" cy="258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277675" y="25452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277675" y="1456050"/>
            <a:ext cx="85206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ustard"/>
                <a:ea typeface="Coustard"/>
                <a:cs typeface="Coustard"/>
                <a:sym typeface="Coustard"/>
              </a:rPr>
              <a:t>How can we deduce Causality?</a:t>
            </a:r>
            <a:endParaRPr sz="30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50" y="751675"/>
            <a:ext cx="3024208" cy="30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1492450" y="4003825"/>
            <a:ext cx="65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 is correlated with </a:t>
            </a: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75" y="751675"/>
            <a:ext cx="2685681" cy="30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450" y="751675"/>
            <a:ext cx="2270892" cy="302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38" y="382200"/>
            <a:ext cx="2434509" cy="24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/>
        </p:nvSpPr>
        <p:spPr>
          <a:xfrm>
            <a:off x="787575" y="3012075"/>
            <a:ext cx="8274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 is correlated with </a:t>
            </a: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is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1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causing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250" y="382200"/>
            <a:ext cx="2161993" cy="24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741" y="382200"/>
            <a:ext cx="1828085" cy="24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38" y="382200"/>
            <a:ext cx="2434509" cy="2432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5"/>
          <p:cNvSpPr txBox="1"/>
          <p:nvPr/>
        </p:nvSpPr>
        <p:spPr>
          <a:xfrm>
            <a:off x="787575" y="3012075"/>
            <a:ext cx="8274300" cy="12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 is correlated with </a:t>
            </a:r>
            <a:r>
              <a:rPr b="1" lang="en" sz="1900"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is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21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causing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250" y="382200"/>
            <a:ext cx="2161993" cy="24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741" y="382200"/>
            <a:ext cx="1828085" cy="243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36"/>
          <p:cNvSpPr/>
          <p:nvPr/>
        </p:nvSpPr>
        <p:spPr>
          <a:xfrm>
            <a:off x="4851800" y="2823159"/>
            <a:ext cx="1283100" cy="1231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Color of Left Eye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7638063" y="2823159"/>
            <a:ext cx="1283100" cy="1231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Color of Right Eye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36"/>
          <p:cNvSpPr/>
          <p:nvPr/>
        </p:nvSpPr>
        <p:spPr>
          <a:xfrm>
            <a:off x="6297278" y="1407900"/>
            <a:ext cx="1283100" cy="1231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Melanin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97" name="Google Shape;197;p36"/>
          <p:cNvCxnSpPr>
            <a:stCxn id="196" idx="3"/>
            <a:endCxn id="194" idx="7"/>
          </p:cNvCxnSpPr>
          <p:nvPr/>
        </p:nvCxnSpPr>
        <p:spPr>
          <a:xfrm flipH="1">
            <a:off x="5946984" y="2459051"/>
            <a:ext cx="538200" cy="54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36"/>
          <p:cNvCxnSpPr>
            <a:stCxn id="196" idx="5"/>
            <a:endCxn id="195" idx="1"/>
          </p:cNvCxnSpPr>
          <p:nvPr/>
        </p:nvCxnSpPr>
        <p:spPr>
          <a:xfrm>
            <a:off x="7392472" y="2459051"/>
            <a:ext cx="433500" cy="54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36"/>
          <p:cNvSpPr/>
          <p:nvPr/>
        </p:nvSpPr>
        <p:spPr>
          <a:xfrm>
            <a:off x="366325" y="2022100"/>
            <a:ext cx="1356000" cy="1301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Color of Left Eye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6"/>
          <p:cNvSpPr/>
          <p:nvPr/>
        </p:nvSpPr>
        <p:spPr>
          <a:xfrm>
            <a:off x="3029449" y="2022100"/>
            <a:ext cx="1356000" cy="1301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Color of Right Eye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01" name="Google Shape;201;p36"/>
          <p:cNvCxnSpPr>
            <a:stCxn id="199" idx="6"/>
            <a:endCxn id="200" idx="2"/>
          </p:cNvCxnSpPr>
          <p:nvPr/>
        </p:nvCxnSpPr>
        <p:spPr>
          <a:xfrm>
            <a:off x="1722325" y="2672650"/>
            <a:ext cx="130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613" y="2345826"/>
            <a:ext cx="770991" cy="77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/>
        </p:nvSpPr>
        <p:spPr>
          <a:xfrm>
            <a:off x="690325" y="2983025"/>
            <a:ext cx="72048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In a primary school, 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Shoe Size is correlated with Spelling Ability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If you stretch their feet, will their spelling ability increase?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525" y="269050"/>
            <a:ext cx="4552432" cy="25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/>
          <p:nvPr/>
        </p:nvSpPr>
        <p:spPr>
          <a:xfrm>
            <a:off x="4657350" y="2890789"/>
            <a:ext cx="1344300" cy="1290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Shoe 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Size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7408975" y="2890800"/>
            <a:ext cx="1512000" cy="1290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38"/>
          <p:cNvSpPr/>
          <p:nvPr/>
        </p:nvSpPr>
        <p:spPr>
          <a:xfrm>
            <a:off x="6001648" y="1336450"/>
            <a:ext cx="1344300" cy="1290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6" name="Google Shape;216;p38"/>
          <p:cNvCxnSpPr>
            <a:stCxn id="215" idx="3"/>
            <a:endCxn id="213" idx="7"/>
          </p:cNvCxnSpPr>
          <p:nvPr/>
        </p:nvCxnSpPr>
        <p:spPr>
          <a:xfrm flipH="1">
            <a:off x="5804917" y="2437790"/>
            <a:ext cx="393600" cy="64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38"/>
          <p:cNvCxnSpPr>
            <a:stCxn id="215" idx="5"/>
            <a:endCxn id="214" idx="1"/>
          </p:cNvCxnSpPr>
          <p:nvPr/>
        </p:nvCxnSpPr>
        <p:spPr>
          <a:xfrm>
            <a:off x="7149080" y="2437790"/>
            <a:ext cx="481200" cy="64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38"/>
          <p:cNvSpPr/>
          <p:nvPr/>
        </p:nvSpPr>
        <p:spPr>
          <a:xfrm>
            <a:off x="366325" y="2022100"/>
            <a:ext cx="1332900" cy="1290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8"/>
          <p:cNvSpPr/>
          <p:nvPr/>
        </p:nvSpPr>
        <p:spPr>
          <a:xfrm>
            <a:off x="2984045" y="2022100"/>
            <a:ext cx="1332900" cy="1290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Spelling Ability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1" name="Google Shape;221;p38"/>
          <p:cNvCxnSpPr>
            <a:stCxn id="219" idx="6"/>
            <a:endCxn id="220" idx="2"/>
          </p:cNvCxnSpPr>
          <p:nvPr/>
        </p:nvCxnSpPr>
        <p:spPr>
          <a:xfrm>
            <a:off x="1699225" y="2667250"/>
            <a:ext cx="1284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663" y="2299401"/>
            <a:ext cx="770991" cy="77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4352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Simpson’s Paradox</a:t>
            </a:r>
            <a:endParaRPr sz="3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435250" y="1441350"/>
            <a:ext cx="3959700" cy="29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Do firefighters present at fire create higher fire damage?</a:t>
            </a:r>
            <a:br>
              <a:rPr lang="en" sz="2000">
                <a:latin typeface="Poppins"/>
                <a:ea typeface="Poppins"/>
                <a:cs typeface="Poppins"/>
                <a:sym typeface="Poppins"/>
              </a:rPr>
            </a:br>
            <a:br>
              <a:rPr lang="en" sz="2000">
                <a:latin typeface="Poppins"/>
                <a:ea typeface="Poppins"/>
                <a:cs typeface="Poppins"/>
                <a:sym typeface="Poppins"/>
              </a:rPr>
            </a:b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There is a strong positive correlation between the number of firefighters present at a fire and the amount of fire damage.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00" y="1495850"/>
            <a:ext cx="4211050" cy="27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101: Correlation is not causation !</a:t>
            </a:r>
            <a:endParaRPr/>
          </a:p>
        </p:txBody>
      </p:sp>
      <p:sp>
        <p:nvSpPr>
          <p:cNvPr id="235" name="Google Shape;235;p40"/>
          <p:cNvSpPr txBox="1"/>
          <p:nvPr/>
        </p:nvSpPr>
        <p:spPr>
          <a:xfrm>
            <a:off x="933425" y="1818600"/>
            <a:ext cx="67530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If correlation cannot guarantee causation, how can we deduce causation?</a:t>
            </a:r>
            <a:endParaRPr sz="2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101: Correlation is not causation !</a:t>
            </a:r>
            <a:endParaRPr/>
          </a:p>
        </p:txBody>
      </p:sp>
      <p:sp>
        <p:nvSpPr>
          <p:cNvPr id="241" name="Google Shape;241;p41"/>
          <p:cNvSpPr txBox="1"/>
          <p:nvPr/>
        </p:nvSpPr>
        <p:spPr>
          <a:xfrm>
            <a:off x="933425" y="1818600"/>
            <a:ext cx="67530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If correlation cannot guarantee causation, how can we deduce causation?</a:t>
            </a:r>
            <a:endParaRPr sz="2600"/>
          </a:p>
        </p:txBody>
      </p:sp>
      <p:sp>
        <p:nvSpPr>
          <p:cNvPr id="242" name="Google Shape;242;p41"/>
          <p:cNvSpPr txBox="1"/>
          <p:nvPr/>
        </p:nvSpPr>
        <p:spPr>
          <a:xfrm>
            <a:off x="311700" y="3636425"/>
            <a:ext cx="8381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Cause 🡒 Effect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101: Correlation is not causation !</a:t>
            </a:r>
            <a:endParaRPr/>
          </a:p>
        </p:txBody>
      </p:sp>
      <p:sp>
        <p:nvSpPr>
          <p:cNvPr id="248" name="Google Shape;248;p42"/>
          <p:cNvSpPr txBox="1"/>
          <p:nvPr/>
        </p:nvSpPr>
        <p:spPr>
          <a:xfrm>
            <a:off x="933425" y="1818600"/>
            <a:ext cx="67530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If correlation cannot guarantee causation, how can we deduce causation?</a:t>
            </a:r>
            <a:endParaRPr sz="2600"/>
          </a:p>
        </p:txBody>
      </p:sp>
      <p:sp>
        <p:nvSpPr>
          <p:cNvPr id="249" name="Google Shape;249;p42"/>
          <p:cNvSpPr txBox="1"/>
          <p:nvPr/>
        </p:nvSpPr>
        <p:spPr>
          <a:xfrm>
            <a:off x="311700" y="3636425"/>
            <a:ext cx="8381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Left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Color of Right Eye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/>
          </a:p>
        </p:txBody>
      </p:sp>
      <p:sp>
        <p:nvSpPr>
          <p:cNvPr id="250" name="Google Shape;250;p42"/>
          <p:cNvSpPr txBox="1"/>
          <p:nvPr/>
        </p:nvSpPr>
        <p:spPr>
          <a:xfrm>
            <a:off x="1536250" y="4295650"/>
            <a:ext cx="4307400" cy="6807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INTERVENTION</a:t>
            </a:r>
            <a:endParaRPr sz="2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/>
        </p:nvSpPr>
        <p:spPr>
          <a:xfrm>
            <a:off x="331150" y="1699600"/>
            <a:ext cx="8419500" cy="28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intervene and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change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carbon-tax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global emissions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intervene and change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pollution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citizen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health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you </a:t>
            </a:r>
            <a:r>
              <a:rPr lang="en" sz="23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intervene and change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education material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does it change </a:t>
            </a:r>
            <a:r>
              <a:rPr b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engagement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141000" y="134175"/>
            <a:ext cx="91440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ustard"/>
                <a:ea typeface="Coustard"/>
                <a:cs typeface="Coustard"/>
                <a:sym typeface="Coustard"/>
              </a:rPr>
              <a:t>Causal Statements are about Interventions</a:t>
            </a:r>
            <a:endParaRPr sz="29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58150" y="67837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Experiments with Randomized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the tools to identify Causality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58150" y="67837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Experiments with Randomized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are the tools to identify Causality</a:t>
            </a:r>
            <a:endParaRPr/>
          </a:p>
        </p:txBody>
      </p:sp>
      <p:sp>
        <p:nvSpPr>
          <p:cNvPr id="267" name="Google Shape;267;p45"/>
          <p:cNvSpPr txBox="1"/>
          <p:nvPr/>
        </p:nvSpPr>
        <p:spPr>
          <a:xfrm>
            <a:off x="505600" y="2100200"/>
            <a:ext cx="8225700" cy="16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educational games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engagement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/>
          <p:nvPr/>
        </p:nvSpPr>
        <p:spPr>
          <a:xfrm>
            <a:off x="3600875" y="1847375"/>
            <a:ext cx="1575000" cy="11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Group A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46"/>
          <p:cNvSpPr/>
          <p:nvPr/>
        </p:nvSpPr>
        <p:spPr>
          <a:xfrm>
            <a:off x="3600875" y="3253725"/>
            <a:ext cx="1575000" cy="11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Group B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46"/>
          <p:cNvSpPr/>
          <p:nvPr/>
        </p:nvSpPr>
        <p:spPr>
          <a:xfrm>
            <a:off x="311700" y="2124225"/>
            <a:ext cx="1575000" cy="225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Population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75" name="Google Shape;275;p46"/>
          <p:cNvCxnSpPr>
            <a:stCxn id="274" idx="3"/>
            <a:endCxn id="272" idx="1"/>
          </p:cNvCxnSpPr>
          <p:nvPr/>
        </p:nvCxnSpPr>
        <p:spPr>
          <a:xfrm flipH="1" rot="10800000">
            <a:off x="1886700" y="2426025"/>
            <a:ext cx="1714200" cy="82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6"/>
          <p:cNvCxnSpPr>
            <a:stCxn id="274" idx="3"/>
            <a:endCxn id="273" idx="1"/>
          </p:cNvCxnSpPr>
          <p:nvPr/>
        </p:nvCxnSpPr>
        <p:spPr>
          <a:xfrm>
            <a:off x="1886700" y="3253725"/>
            <a:ext cx="1714200" cy="57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6"/>
          <p:cNvSpPr txBox="1"/>
          <p:nvPr/>
        </p:nvSpPr>
        <p:spPr>
          <a:xfrm>
            <a:off x="2063150" y="3867800"/>
            <a:ext cx="1320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Random 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assignment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515325" y="311175"/>
            <a:ext cx="8225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educational games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engagement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700"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675" y="1800200"/>
            <a:ext cx="1714200" cy="125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000" y="3253725"/>
            <a:ext cx="1542799" cy="11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6"/>
          <p:cNvSpPr txBox="1"/>
          <p:nvPr/>
        </p:nvSpPr>
        <p:spPr>
          <a:xfrm>
            <a:off x="7213200" y="2538525"/>
            <a:ext cx="1829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Poppins"/>
                <a:ea typeface="Poppins"/>
                <a:cs typeface="Poppins"/>
                <a:sym typeface="Poppins"/>
              </a:rPr>
              <a:t>Compare Results</a:t>
            </a:r>
            <a:endParaRPr i="1"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/>
          <p:nvPr/>
        </p:nvSpPr>
        <p:spPr>
          <a:xfrm>
            <a:off x="3600875" y="1847375"/>
            <a:ext cx="1575000" cy="11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Group A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47"/>
          <p:cNvSpPr/>
          <p:nvPr/>
        </p:nvSpPr>
        <p:spPr>
          <a:xfrm>
            <a:off x="3600875" y="3253725"/>
            <a:ext cx="1575000" cy="115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Group B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8" name="Google Shape;288;p47"/>
          <p:cNvSpPr/>
          <p:nvPr/>
        </p:nvSpPr>
        <p:spPr>
          <a:xfrm>
            <a:off x="311700" y="2124225"/>
            <a:ext cx="1575000" cy="225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Population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89" name="Google Shape;289;p47"/>
          <p:cNvCxnSpPr>
            <a:stCxn id="288" idx="3"/>
            <a:endCxn id="286" idx="1"/>
          </p:cNvCxnSpPr>
          <p:nvPr/>
        </p:nvCxnSpPr>
        <p:spPr>
          <a:xfrm flipH="1" rot="10800000">
            <a:off x="1886700" y="2426025"/>
            <a:ext cx="1714200" cy="82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47"/>
          <p:cNvCxnSpPr>
            <a:stCxn id="288" idx="3"/>
            <a:endCxn id="287" idx="1"/>
          </p:cNvCxnSpPr>
          <p:nvPr/>
        </p:nvCxnSpPr>
        <p:spPr>
          <a:xfrm>
            <a:off x="1886700" y="3253725"/>
            <a:ext cx="1714200" cy="57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47"/>
          <p:cNvSpPr txBox="1"/>
          <p:nvPr/>
        </p:nvSpPr>
        <p:spPr>
          <a:xfrm>
            <a:off x="2063150" y="3867800"/>
            <a:ext cx="1320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Random 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oppins"/>
                <a:ea typeface="Poppins"/>
                <a:cs typeface="Poppins"/>
                <a:sym typeface="Poppins"/>
              </a:rPr>
              <a:t>assignment</a:t>
            </a:r>
            <a:endParaRPr i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515325" y="311175"/>
            <a:ext cx="8225700" cy="9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smoking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lung cancer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700"/>
          </a:p>
        </p:txBody>
      </p:sp>
      <p:sp>
        <p:nvSpPr>
          <p:cNvPr id="293" name="Google Shape;293;p47"/>
          <p:cNvSpPr txBox="1"/>
          <p:nvPr/>
        </p:nvSpPr>
        <p:spPr>
          <a:xfrm>
            <a:off x="7026825" y="1847375"/>
            <a:ext cx="17142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77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275" y="2870900"/>
            <a:ext cx="2278300" cy="192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/>
        </p:nvSpPr>
        <p:spPr>
          <a:xfrm>
            <a:off x="515325" y="311175"/>
            <a:ext cx="82257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smoking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</a:t>
            </a:r>
            <a:r>
              <a:rPr b="1"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lung cancer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student motivation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</a:t>
            </a: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greater engagement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Does </a:t>
            </a: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being woman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cause more </a:t>
            </a: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workplace harassment</a:t>
            </a:r>
            <a:r>
              <a:rPr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/>
          <p:nvPr>
            <p:ph type="title"/>
          </p:nvPr>
        </p:nvSpPr>
        <p:spPr>
          <a:xfrm>
            <a:off x="311700" y="44502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with Randomized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tools to identify Causality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505600" y="2100200"/>
            <a:ext cx="7768800" cy="18453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 Randomized Controlled Trials are not always possible!!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with Randomized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tools to identify Causality</a:t>
            </a:r>
            <a:endParaRPr/>
          </a:p>
        </p:txBody>
      </p:sp>
      <p:sp>
        <p:nvSpPr>
          <p:cNvPr id="311" name="Google Shape;311;p50"/>
          <p:cNvSpPr txBox="1"/>
          <p:nvPr/>
        </p:nvSpPr>
        <p:spPr>
          <a:xfrm>
            <a:off x="505600" y="2100200"/>
            <a:ext cx="7768800" cy="18453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 Randomized Controlled Trials are not always possible!!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50"/>
          <p:cNvSpPr txBox="1"/>
          <p:nvPr/>
        </p:nvSpPr>
        <p:spPr>
          <a:xfrm>
            <a:off x="593100" y="4093400"/>
            <a:ext cx="300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Happy Monkey"/>
                <a:ea typeface="Happy Monkey"/>
                <a:cs typeface="Happy Monkey"/>
                <a:sym typeface="Happy Monkey"/>
              </a:rPr>
              <a:t>What next?</a:t>
            </a:r>
            <a:endParaRPr sz="2400">
              <a:latin typeface="Happy Monkey"/>
              <a:ea typeface="Happy Monkey"/>
              <a:cs typeface="Happy Monkey"/>
              <a:sym typeface="Happy Monke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445025"/>
            <a:ext cx="85206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with Randomized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tools to identify Causality</a:t>
            </a:r>
            <a:endParaRPr/>
          </a:p>
        </p:txBody>
      </p:sp>
      <p:sp>
        <p:nvSpPr>
          <p:cNvPr id="318" name="Google Shape;318;p51"/>
          <p:cNvSpPr txBox="1"/>
          <p:nvPr/>
        </p:nvSpPr>
        <p:spPr>
          <a:xfrm>
            <a:off x="505600" y="2100200"/>
            <a:ext cx="7768800" cy="18453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 Randomized Controlled Trials are not always possible!!</a:t>
            </a:r>
            <a:endParaRPr sz="2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593100" y="4093400"/>
            <a:ext cx="30000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1"/>
                </a:solidFill>
                <a:latin typeface="Happy Monkey"/>
                <a:ea typeface="Happy Monkey"/>
                <a:cs typeface="Happy Monkey"/>
                <a:sym typeface="Happy Monkey"/>
              </a:rPr>
              <a:t>What next?</a:t>
            </a:r>
            <a:endParaRPr sz="2400">
              <a:latin typeface="Happy Monkey"/>
              <a:ea typeface="Happy Monkey"/>
              <a:cs typeface="Happy Monkey"/>
              <a:sym typeface="Happy Monkey"/>
            </a:endParaRPr>
          </a:p>
        </p:txBody>
      </p:sp>
      <p:sp>
        <p:nvSpPr>
          <p:cNvPr id="320" name="Google Shape;320;p51"/>
          <p:cNvSpPr txBox="1"/>
          <p:nvPr/>
        </p:nvSpPr>
        <p:spPr>
          <a:xfrm>
            <a:off x="1798775" y="4550375"/>
            <a:ext cx="4122600" cy="466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Poppins"/>
                <a:ea typeface="Poppins"/>
                <a:cs typeface="Poppins"/>
                <a:sym typeface="Poppins"/>
              </a:rPr>
              <a:t>Back to Statistics</a:t>
            </a:r>
            <a:endParaRPr sz="2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Smoking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Lung Cancer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486700" y="9020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/>
        </p:nvSpPr>
        <p:spPr>
          <a:xfrm>
            <a:off x="593650" y="1600450"/>
            <a:ext cx="7788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BUT</a:t>
            </a:r>
            <a:br>
              <a:rPr lang="en" sz="3000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53"/>
          <p:cNvSpPr txBox="1"/>
          <p:nvPr>
            <p:ph type="title"/>
          </p:nvPr>
        </p:nvSpPr>
        <p:spPr>
          <a:xfrm>
            <a:off x="486700" y="9020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593650" y="1600450"/>
            <a:ext cx="7788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BUT</a:t>
            </a:r>
            <a:br>
              <a:rPr lang="en" sz="3000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Causation and Correlation are correlated.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54"/>
          <p:cNvSpPr txBox="1"/>
          <p:nvPr>
            <p:ph type="title"/>
          </p:nvPr>
        </p:nvSpPr>
        <p:spPr>
          <a:xfrm>
            <a:off x="486700" y="9020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5"/>
          <p:cNvSpPr txBox="1"/>
          <p:nvPr/>
        </p:nvSpPr>
        <p:spPr>
          <a:xfrm>
            <a:off x="593650" y="1600450"/>
            <a:ext cx="7788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BUT</a:t>
            </a:r>
            <a:br>
              <a:rPr lang="en" sz="3000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Causation and Correlation are correlated.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Causation reveals itself in correlation.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55"/>
          <p:cNvSpPr txBox="1"/>
          <p:nvPr>
            <p:ph type="title"/>
          </p:nvPr>
        </p:nvSpPr>
        <p:spPr>
          <a:xfrm>
            <a:off x="486700" y="9020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/>
        </p:nvSpPr>
        <p:spPr>
          <a:xfrm>
            <a:off x="593650" y="1600450"/>
            <a:ext cx="7788000" cy="28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"/>
                <a:ea typeface="Poppins"/>
                <a:cs typeface="Poppins"/>
                <a:sym typeface="Poppins"/>
              </a:rPr>
              <a:t>BUT</a:t>
            </a:r>
            <a:br>
              <a:rPr lang="en" sz="3000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br>
              <a:rPr lang="en">
                <a:latin typeface="Poppins"/>
                <a:ea typeface="Poppins"/>
                <a:cs typeface="Poppins"/>
                <a:sym typeface="Poppins"/>
              </a:rPr>
            </a:b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Causation and Correlation are correlated.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Causation reveals itself in correlation.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If A and B are correlated, A causes B or B causes A or they share a latent common cause.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56"/>
          <p:cNvSpPr txBox="1"/>
          <p:nvPr>
            <p:ph type="title"/>
          </p:nvPr>
        </p:nvSpPr>
        <p:spPr>
          <a:xfrm>
            <a:off x="486700" y="902025"/>
            <a:ext cx="8520600" cy="572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Statistics 101: Correlation is not causation !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Modeling is all about deducing </a:t>
            </a:r>
            <a:endParaRPr sz="3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cause and effect from observational data.</a:t>
            </a:r>
            <a:endParaRPr sz="3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Modeling is all about deducing </a:t>
            </a:r>
            <a:endParaRPr sz="3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cause and effect from observational data.</a:t>
            </a:r>
            <a:endParaRPr sz="3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360" name="Google Shape;360;p58"/>
          <p:cNvSpPr txBox="1"/>
          <p:nvPr/>
        </p:nvSpPr>
        <p:spPr>
          <a:xfrm>
            <a:off x="0" y="4130350"/>
            <a:ext cx="6281100" cy="6126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will talk about limitations as well.</a:t>
            </a:r>
            <a:endParaRPr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Causal Models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6" name="Google Shape;366;p59"/>
          <p:cNvSpPr txBox="1"/>
          <p:nvPr>
            <p:ph idx="1" type="body"/>
          </p:nvPr>
        </p:nvSpPr>
        <p:spPr>
          <a:xfrm>
            <a:off x="311700" y="1152475"/>
            <a:ext cx="85206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Causal models are graphical models that make the additional assumption that the links between nodes represent causal influence.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a link </a:t>
            </a:r>
            <a:r>
              <a:rPr lang="en" sz="25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🡒</a:t>
            </a:r>
            <a:r>
              <a:rPr lang="en" sz="2500"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means that if we </a:t>
            </a:r>
            <a:r>
              <a:rPr lang="en" u="sng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intervene and change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 the value of A, then C will change.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7" name="Google Shape;367;p59"/>
          <p:cNvSpPr/>
          <p:nvPr/>
        </p:nvSpPr>
        <p:spPr>
          <a:xfrm>
            <a:off x="2557200" y="3478950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59"/>
          <p:cNvSpPr/>
          <p:nvPr/>
        </p:nvSpPr>
        <p:spPr>
          <a:xfrm>
            <a:off x="495900" y="3478950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69" name="Google Shape;369;p59"/>
          <p:cNvCxnSpPr>
            <a:stCxn id="368" idx="6"/>
            <a:endCxn id="367" idx="2"/>
          </p:cNvCxnSpPr>
          <p:nvPr/>
        </p:nvCxnSpPr>
        <p:spPr>
          <a:xfrm>
            <a:off x="1680600" y="4011600"/>
            <a:ext cx="87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375" name="Google Shape;375;p60"/>
          <p:cNvSpPr txBox="1"/>
          <p:nvPr/>
        </p:nvSpPr>
        <p:spPr>
          <a:xfrm>
            <a:off x="-46400" y="1310675"/>
            <a:ext cx="2166000" cy="9237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Font typeface="Coustard"/>
              <a:buAutoNum type="arabicPeriod"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Direct Effect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376" name="Google Shape;376;p60"/>
          <p:cNvSpPr/>
          <p:nvPr/>
        </p:nvSpPr>
        <p:spPr>
          <a:xfrm>
            <a:off x="4766515" y="3459500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Lung Cancer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60"/>
          <p:cNvSpPr/>
          <p:nvPr/>
        </p:nvSpPr>
        <p:spPr>
          <a:xfrm>
            <a:off x="1513625" y="3459500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Smoking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8" name="Google Shape;378;p60"/>
          <p:cNvCxnSpPr>
            <a:stCxn id="377" idx="6"/>
            <a:endCxn id="376" idx="2"/>
          </p:cNvCxnSpPr>
          <p:nvPr/>
        </p:nvCxnSpPr>
        <p:spPr>
          <a:xfrm>
            <a:off x="3640625" y="3992150"/>
            <a:ext cx="112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60"/>
          <p:cNvSpPr/>
          <p:nvPr/>
        </p:nvSpPr>
        <p:spPr>
          <a:xfrm>
            <a:off x="4861550" y="174817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0" name="Google Shape;380;p60"/>
          <p:cNvSpPr/>
          <p:nvPr/>
        </p:nvSpPr>
        <p:spPr>
          <a:xfrm>
            <a:off x="2800250" y="174817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81" name="Google Shape;381;p60"/>
          <p:cNvCxnSpPr>
            <a:stCxn id="380" idx="6"/>
            <a:endCxn id="379" idx="2"/>
          </p:cNvCxnSpPr>
          <p:nvPr/>
        </p:nvCxnSpPr>
        <p:spPr>
          <a:xfrm>
            <a:off x="3984950" y="2280825"/>
            <a:ext cx="87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387" name="Google Shape;387;p61"/>
          <p:cNvSpPr/>
          <p:nvPr/>
        </p:nvSpPr>
        <p:spPr>
          <a:xfrm>
            <a:off x="3490575" y="3420600"/>
            <a:ext cx="2498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774375" y="3420575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Knowledge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89" name="Google Shape;389;p61"/>
          <p:cNvCxnSpPr>
            <a:stCxn id="388" idx="6"/>
            <a:endCxn id="387" idx="2"/>
          </p:cNvCxnSpPr>
          <p:nvPr/>
        </p:nvCxnSpPr>
        <p:spPr>
          <a:xfrm>
            <a:off x="2901375" y="3953225"/>
            <a:ext cx="58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61"/>
          <p:cNvSpPr/>
          <p:nvPr/>
        </p:nvSpPr>
        <p:spPr>
          <a:xfrm>
            <a:off x="4044800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1" name="Google Shape;391;p61"/>
          <p:cNvSpPr/>
          <p:nvPr/>
        </p:nvSpPr>
        <p:spPr>
          <a:xfrm>
            <a:off x="1983500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2" name="Google Shape;392;p61"/>
          <p:cNvCxnSpPr>
            <a:stCxn id="391" idx="6"/>
            <a:endCxn id="390" idx="2"/>
          </p:cNvCxnSpPr>
          <p:nvPr/>
        </p:nvCxnSpPr>
        <p:spPr>
          <a:xfrm>
            <a:off x="3168200" y="2530288"/>
            <a:ext cx="87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61"/>
          <p:cNvSpPr/>
          <p:nvPr/>
        </p:nvSpPr>
        <p:spPr>
          <a:xfrm>
            <a:off x="5782075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4" name="Google Shape;394;p61"/>
          <p:cNvCxnSpPr>
            <a:stCxn id="390" idx="6"/>
            <a:endCxn id="393" idx="2"/>
          </p:cNvCxnSpPr>
          <p:nvPr/>
        </p:nvCxnSpPr>
        <p:spPr>
          <a:xfrm>
            <a:off x="5229500" y="2530288"/>
            <a:ext cx="55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61"/>
          <p:cNvSpPr/>
          <p:nvPr/>
        </p:nvSpPr>
        <p:spPr>
          <a:xfrm>
            <a:off x="6411815" y="34205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Grade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6" name="Google Shape;396;p61"/>
          <p:cNvCxnSpPr>
            <a:stCxn id="387" idx="6"/>
            <a:endCxn id="395" idx="2"/>
          </p:cNvCxnSpPr>
          <p:nvPr/>
        </p:nvCxnSpPr>
        <p:spPr>
          <a:xfrm>
            <a:off x="5989275" y="3953250"/>
            <a:ext cx="42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61"/>
          <p:cNvSpPr txBox="1"/>
          <p:nvPr/>
        </p:nvSpPr>
        <p:spPr>
          <a:xfrm>
            <a:off x="0" y="1320400"/>
            <a:ext cx="1845300" cy="952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2. Ind</a:t>
            </a: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irect Effect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Praying to rain god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Rain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03" name="Google Shape;403;p62"/>
          <p:cNvSpPr/>
          <p:nvPr/>
        </p:nvSpPr>
        <p:spPr>
          <a:xfrm>
            <a:off x="3490575" y="3420600"/>
            <a:ext cx="2498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62"/>
          <p:cNvSpPr/>
          <p:nvPr/>
        </p:nvSpPr>
        <p:spPr>
          <a:xfrm>
            <a:off x="774375" y="3420575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Knowledge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5" name="Google Shape;405;p62"/>
          <p:cNvCxnSpPr>
            <a:stCxn id="404" idx="6"/>
            <a:endCxn id="403" idx="2"/>
          </p:cNvCxnSpPr>
          <p:nvPr/>
        </p:nvCxnSpPr>
        <p:spPr>
          <a:xfrm>
            <a:off x="2901375" y="3953225"/>
            <a:ext cx="589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62"/>
          <p:cNvSpPr/>
          <p:nvPr/>
        </p:nvSpPr>
        <p:spPr>
          <a:xfrm>
            <a:off x="4044800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62"/>
          <p:cNvSpPr/>
          <p:nvPr/>
        </p:nvSpPr>
        <p:spPr>
          <a:xfrm>
            <a:off x="1983500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08" name="Google Shape;408;p62"/>
          <p:cNvCxnSpPr>
            <a:stCxn id="407" idx="6"/>
            <a:endCxn id="406" idx="2"/>
          </p:cNvCxnSpPr>
          <p:nvPr/>
        </p:nvCxnSpPr>
        <p:spPr>
          <a:xfrm>
            <a:off x="3168200" y="2530288"/>
            <a:ext cx="87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62"/>
          <p:cNvSpPr/>
          <p:nvPr/>
        </p:nvSpPr>
        <p:spPr>
          <a:xfrm>
            <a:off x="5782075" y="1997638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0" name="Google Shape;410;p62"/>
          <p:cNvCxnSpPr>
            <a:stCxn id="406" idx="6"/>
            <a:endCxn id="409" idx="2"/>
          </p:cNvCxnSpPr>
          <p:nvPr/>
        </p:nvCxnSpPr>
        <p:spPr>
          <a:xfrm>
            <a:off x="5229500" y="2530288"/>
            <a:ext cx="552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62"/>
          <p:cNvSpPr/>
          <p:nvPr/>
        </p:nvSpPr>
        <p:spPr>
          <a:xfrm>
            <a:off x="6411815" y="34205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Grade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2" name="Google Shape;412;p62"/>
          <p:cNvCxnSpPr>
            <a:stCxn id="403" idx="6"/>
            <a:endCxn id="411" idx="2"/>
          </p:cNvCxnSpPr>
          <p:nvPr/>
        </p:nvCxnSpPr>
        <p:spPr>
          <a:xfrm>
            <a:off x="5989275" y="3953250"/>
            <a:ext cx="42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62"/>
          <p:cNvSpPr txBox="1"/>
          <p:nvPr/>
        </p:nvSpPr>
        <p:spPr>
          <a:xfrm>
            <a:off x="3927975" y="4626225"/>
            <a:ext cx="2061300" cy="3987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Mediator</a:t>
            </a:r>
            <a:endParaRPr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62"/>
          <p:cNvSpPr txBox="1"/>
          <p:nvPr/>
        </p:nvSpPr>
        <p:spPr>
          <a:xfrm>
            <a:off x="0" y="1320400"/>
            <a:ext cx="1845300" cy="952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2. Indirect Effect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20" name="Google Shape;420;p63"/>
          <p:cNvSpPr/>
          <p:nvPr/>
        </p:nvSpPr>
        <p:spPr>
          <a:xfrm>
            <a:off x="3508490" y="30899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63"/>
          <p:cNvSpPr/>
          <p:nvPr/>
        </p:nvSpPr>
        <p:spPr>
          <a:xfrm>
            <a:off x="774375" y="3420575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2" name="Google Shape;422;p63"/>
          <p:cNvCxnSpPr>
            <a:stCxn id="420" idx="2"/>
            <a:endCxn id="421" idx="6"/>
          </p:cNvCxnSpPr>
          <p:nvPr/>
        </p:nvCxnSpPr>
        <p:spPr>
          <a:xfrm flipH="1">
            <a:off x="2901290" y="3622638"/>
            <a:ext cx="607200" cy="3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63"/>
          <p:cNvSpPr/>
          <p:nvPr/>
        </p:nvSpPr>
        <p:spPr>
          <a:xfrm>
            <a:off x="3902225" y="14142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63"/>
          <p:cNvSpPr/>
          <p:nvPr/>
        </p:nvSpPr>
        <p:spPr>
          <a:xfrm>
            <a:off x="2002950" y="17059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5" name="Google Shape;425;p63"/>
          <p:cNvCxnSpPr>
            <a:stCxn id="423" idx="2"/>
            <a:endCxn id="424" idx="6"/>
          </p:cNvCxnSpPr>
          <p:nvPr/>
        </p:nvCxnSpPr>
        <p:spPr>
          <a:xfrm flipH="1">
            <a:off x="3187625" y="1946913"/>
            <a:ext cx="714600" cy="29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63"/>
          <p:cNvSpPr/>
          <p:nvPr/>
        </p:nvSpPr>
        <p:spPr>
          <a:xfrm>
            <a:off x="5801525" y="17059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7" name="Google Shape;427;p63"/>
          <p:cNvCxnSpPr>
            <a:stCxn id="423" idx="6"/>
            <a:endCxn id="426" idx="2"/>
          </p:cNvCxnSpPr>
          <p:nvPr/>
        </p:nvCxnSpPr>
        <p:spPr>
          <a:xfrm>
            <a:off x="5086925" y="1946913"/>
            <a:ext cx="714600" cy="29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8" name="Google Shape;428;p63"/>
          <p:cNvSpPr/>
          <p:nvPr/>
        </p:nvSpPr>
        <p:spPr>
          <a:xfrm>
            <a:off x="6411815" y="34205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29" name="Google Shape;429;p63"/>
          <p:cNvCxnSpPr>
            <a:stCxn id="420" idx="6"/>
            <a:endCxn id="428" idx="2"/>
          </p:cNvCxnSpPr>
          <p:nvPr/>
        </p:nvCxnSpPr>
        <p:spPr>
          <a:xfrm>
            <a:off x="5635490" y="3622638"/>
            <a:ext cx="776400" cy="3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63"/>
          <p:cNvSpPr txBox="1"/>
          <p:nvPr/>
        </p:nvSpPr>
        <p:spPr>
          <a:xfrm>
            <a:off x="0" y="1310675"/>
            <a:ext cx="1847400" cy="9279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3. Spurious 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Association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36" name="Google Shape;436;p64"/>
          <p:cNvSpPr/>
          <p:nvPr/>
        </p:nvSpPr>
        <p:spPr>
          <a:xfrm>
            <a:off x="3508490" y="30899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7" name="Google Shape;437;p64"/>
          <p:cNvSpPr/>
          <p:nvPr/>
        </p:nvSpPr>
        <p:spPr>
          <a:xfrm>
            <a:off x="774375" y="3420575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8" name="Google Shape;438;p64"/>
          <p:cNvCxnSpPr>
            <a:stCxn id="436" idx="2"/>
            <a:endCxn id="437" idx="6"/>
          </p:cNvCxnSpPr>
          <p:nvPr/>
        </p:nvCxnSpPr>
        <p:spPr>
          <a:xfrm flipH="1">
            <a:off x="2901290" y="3622638"/>
            <a:ext cx="607200" cy="3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64"/>
          <p:cNvSpPr/>
          <p:nvPr/>
        </p:nvSpPr>
        <p:spPr>
          <a:xfrm>
            <a:off x="3902225" y="14142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0" name="Google Shape;440;p64"/>
          <p:cNvSpPr/>
          <p:nvPr/>
        </p:nvSpPr>
        <p:spPr>
          <a:xfrm>
            <a:off x="2002950" y="17059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1" name="Google Shape;441;p64"/>
          <p:cNvCxnSpPr>
            <a:stCxn id="439" idx="2"/>
            <a:endCxn id="440" idx="6"/>
          </p:cNvCxnSpPr>
          <p:nvPr/>
        </p:nvCxnSpPr>
        <p:spPr>
          <a:xfrm flipH="1">
            <a:off x="3187625" y="1946913"/>
            <a:ext cx="714600" cy="29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64"/>
          <p:cNvSpPr/>
          <p:nvPr/>
        </p:nvSpPr>
        <p:spPr>
          <a:xfrm>
            <a:off x="5801525" y="1705963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3" name="Google Shape;443;p64"/>
          <p:cNvCxnSpPr>
            <a:stCxn id="439" idx="6"/>
            <a:endCxn id="442" idx="2"/>
          </p:cNvCxnSpPr>
          <p:nvPr/>
        </p:nvCxnSpPr>
        <p:spPr>
          <a:xfrm>
            <a:off x="5086925" y="1946913"/>
            <a:ext cx="714600" cy="29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64"/>
          <p:cNvSpPr/>
          <p:nvPr/>
        </p:nvSpPr>
        <p:spPr>
          <a:xfrm>
            <a:off x="6411815" y="34205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45" name="Google Shape;445;p64"/>
          <p:cNvCxnSpPr>
            <a:stCxn id="436" idx="6"/>
            <a:endCxn id="444" idx="2"/>
          </p:cNvCxnSpPr>
          <p:nvPr/>
        </p:nvCxnSpPr>
        <p:spPr>
          <a:xfrm>
            <a:off x="5635490" y="3622638"/>
            <a:ext cx="776400" cy="3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64"/>
          <p:cNvSpPr txBox="1"/>
          <p:nvPr/>
        </p:nvSpPr>
        <p:spPr>
          <a:xfrm>
            <a:off x="3574200" y="4635950"/>
            <a:ext cx="2061300" cy="3987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Confounder</a:t>
            </a:r>
            <a:endParaRPr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0" y="1310675"/>
            <a:ext cx="1847400" cy="9279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3. Spurious 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Association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53" name="Google Shape;453;p65"/>
          <p:cNvSpPr/>
          <p:nvPr/>
        </p:nvSpPr>
        <p:spPr>
          <a:xfrm>
            <a:off x="3382090" y="35837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Lung Cancer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4" name="Google Shape;454;p65"/>
          <p:cNvSpPr/>
          <p:nvPr/>
        </p:nvSpPr>
        <p:spPr>
          <a:xfrm>
            <a:off x="663525" y="3177550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Smoking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5" name="Google Shape;455;p65"/>
          <p:cNvCxnSpPr>
            <a:stCxn id="454" idx="6"/>
            <a:endCxn id="453" idx="2"/>
          </p:cNvCxnSpPr>
          <p:nvPr/>
        </p:nvCxnSpPr>
        <p:spPr>
          <a:xfrm>
            <a:off x="2790525" y="3710200"/>
            <a:ext cx="591600" cy="40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5"/>
          <p:cNvSpPr/>
          <p:nvPr/>
        </p:nvSpPr>
        <p:spPr>
          <a:xfrm>
            <a:off x="3911950" y="2205650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65"/>
          <p:cNvSpPr/>
          <p:nvPr/>
        </p:nvSpPr>
        <p:spPr>
          <a:xfrm>
            <a:off x="2012675" y="187252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58" name="Google Shape;458;p65"/>
          <p:cNvCxnSpPr>
            <a:stCxn id="457" idx="6"/>
            <a:endCxn id="456" idx="2"/>
          </p:cNvCxnSpPr>
          <p:nvPr/>
        </p:nvCxnSpPr>
        <p:spPr>
          <a:xfrm>
            <a:off x="3197375" y="2405175"/>
            <a:ext cx="714600" cy="3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65"/>
          <p:cNvSpPr/>
          <p:nvPr/>
        </p:nvSpPr>
        <p:spPr>
          <a:xfrm>
            <a:off x="5811250" y="187252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0" name="Google Shape;460;p65"/>
          <p:cNvCxnSpPr>
            <a:stCxn id="459" idx="2"/>
            <a:endCxn id="456" idx="6"/>
          </p:cNvCxnSpPr>
          <p:nvPr/>
        </p:nvCxnSpPr>
        <p:spPr>
          <a:xfrm flipH="1">
            <a:off x="5096650" y="2405175"/>
            <a:ext cx="714600" cy="3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65"/>
          <p:cNvSpPr/>
          <p:nvPr/>
        </p:nvSpPr>
        <p:spPr>
          <a:xfrm>
            <a:off x="6265965" y="305113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Pollution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62" name="Google Shape;462;p65"/>
          <p:cNvCxnSpPr>
            <a:stCxn id="461" idx="2"/>
            <a:endCxn id="453" idx="6"/>
          </p:cNvCxnSpPr>
          <p:nvPr/>
        </p:nvCxnSpPr>
        <p:spPr>
          <a:xfrm flipH="1">
            <a:off x="5509065" y="3583788"/>
            <a:ext cx="756900" cy="5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3" name="Google Shape;463;p65"/>
          <p:cNvSpPr txBox="1"/>
          <p:nvPr/>
        </p:nvSpPr>
        <p:spPr>
          <a:xfrm>
            <a:off x="0" y="1109725"/>
            <a:ext cx="2557200" cy="670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4</a:t>
            </a: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. Independent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69" name="Google Shape;469;p66"/>
          <p:cNvSpPr/>
          <p:nvPr/>
        </p:nvSpPr>
        <p:spPr>
          <a:xfrm>
            <a:off x="3382090" y="358378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Lung Cancer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0" name="Google Shape;470;p66"/>
          <p:cNvSpPr/>
          <p:nvPr/>
        </p:nvSpPr>
        <p:spPr>
          <a:xfrm>
            <a:off x="663525" y="3177550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Smoking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1" name="Google Shape;471;p66"/>
          <p:cNvCxnSpPr>
            <a:stCxn id="470" idx="6"/>
            <a:endCxn id="469" idx="2"/>
          </p:cNvCxnSpPr>
          <p:nvPr/>
        </p:nvCxnSpPr>
        <p:spPr>
          <a:xfrm>
            <a:off x="2790525" y="3710200"/>
            <a:ext cx="591600" cy="40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6"/>
          <p:cNvSpPr/>
          <p:nvPr/>
        </p:nvSpPr>
        <p:spPr>
          <a:xfrm>
            <a:off x="3911950" y="2205650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66"/>
          <p:cNvSpPr/>
          <p:nvPr/>
        </p:nvSpPr>
        <p:spPr>
          <a:xfrm>
            <a:off x="2012675" y="187252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4" name="Google Shape;474;p66"/>
          <p:cNvCxnSpPr>
            <a:stCxn id="473" idx="6"/>
            <a:endCxn id="472" idx="2"/>
          </p:cNvCxnSpPr>
          <p:nvPr/>
        </p:nvCxnSpPr>
        <p:spPr>
          <a:xfrm>
            <a:off x="3197375" y="2405175"/>
            <a:ext cx="714600" cy="3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66"/>
          <p:cNvSpPr/>
          <p:nvPr/>
        </p:nvSpPr>
        <p:spPr>
          <a:xfrm>
            <a:off x="5811250" y="1872525"/>
            <a:ext cx="11847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6" name="Google Shape;476;p66"/>
          <p:cNvCxnSpPr>
            <a:stCxn id="475" idx="2"/>
            <a:endCxn id="472" idx="6"/>
          </p:cNvCxnSpPr>
          <p:nvPr/>
        </p:nvCxnSpPr>
        <p:spPr>
          <a:xfrm flipH="1">
            <a:off x="5096650" y="2405175"/>
            <a:ext cx="714600" cy="33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66"/>
          <p:cNvSpPr/>
          <p:nvPr/>
        </p:nvSpPr>
        <p:spPr>
          <a:xfrm>
            <a:off x="6265965" y="3051138"/>
            <a:ext cx="2127000" cy="1065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Pollution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78" name="Google Shape;478;p66"/>
          <p:cNvCxnSpPr>
            <a:stCxn id="477" idx="2"/>
            <a:endCxn id="469" idx="6"/>
          </p:cNvCxnSpPr>
          <p:nvPr/>
        </p:nvCxnSpPr>
        <p:spPr>
          <a:xfrm flipH="1">
            <a:off x="5509065" y="3583788"/>
            <a:ext cx="756900" cy="5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66"/>
          <p:cNvSpPr txBox="1"/>
          <p:nvPr/>
        </p:nvSpPr>
        <p:spPr>
          <a:xfrm>
            <a:off x="0" y="1109725"/>
            <a:ext cx="2557200" cy="670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4. Independent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480" name="Google Shape;480;p66"/>
          <p:cNvSpPr txBox="1"/>
          <p:nvPr/>
        </p:nvSpPr>
        <p:spPr>
          <a:xfrm>
            <a:off x="3473650" y="4744800"/>
            <a:ext cx="2061300" cy="3987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Collider</a:t>
            </a:r>
            <a:endParaRPr sz="2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/>
          <p:nvPr>
            <p:ph type="title"/>
          </p:nvPr>
        </p:nvSpPr>
        <p:spPr>
          <a:xfrm>
            <a:off x="107525" y="13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Models : Four types of Associations</a:t>
            </a:r>
            <a:endParaRPr/>
          </a:p>
        </p:txBody>
      </p:sp>
      <p:sp>
        <p:nvSpPr>
          <p:cNvPr id="486" name="Google Shape;486;p67"/>
          <p:cNvSpPr txBox="1"/>
          <p:nvPr/>
        </p:nvSpPr>
        <p:spPr>
          <a:xfrm>
            <a:off x="0" y="873150"/>
            <a:ext cx="2166000" cy="9237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Font typeface="Coustard"/>
              <a:buAutoNum type="arabicPeriod"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Direct Effect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487" name="Google Shape;487;p67"/>
          <p:cNvSpPr/>
          <p:nvPr/>
        </p:nvSpPr>
        <p:spPr>
          <a:xfrm>
            <a:off x="1894836" y="1885600"/>
            <a:ext cx="1027200" cy="923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67"/>
          <p:cNvSpPr/>
          <p:nvPr/>
        </p:nvSpPr>
        <p:spPr>
          <a:xfrm>
            <a:off x="107525" y="1885600"/>
            <a:ext cx="1027200" cy="923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89" name="Google Shape;489;p67"/>
          <p:cNvCxnSpPr>
            <a:stCxn id="488" idx="6"/>
            <a:endCxn id="487" idx="2"/>
          </p:cNvCxnSpPr>
          <p:nvPr/>
        </p:nvCxnSpPr>
        <p:spPr>
          <a:xfrm>
            <a:off x="1134725" y="2347450"/>
            <a:ext cx="7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67"/>
          <p:cNvSpPr txBox="1"/>
          <p:nvPr/>
        </p:nvSpPr>
        <p:spPr>
          <a:xfrm>
            <a:off x="5219075" y="3025175"/>
            <a:ext cx="2557200" cy="6708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4. Independent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491" name="Google Shape;491;p67"/>
          <p:cNvSpPr txBox="1"/>
          <p:nvPr/>
        </p:nvSpPr>
        <p:spPr>
          <a:xfrm>
            <a:off x="0" y="3187925"/>
            <a:ext cx="2166000" cy="9279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3. Spurious Association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492" name="Google Shape;492;p67"/>
          <p:cNvSpPr/>
          <p:nvPr/>
        </p:nvSpPr>
        <p:spPr>
          <a:xfrm>
            <a:off x="2253922" y="4075022"/>
            <a:ext cx="933000" cy="838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3" name="Google Shape;493;p67"/>
          <p:cNvSpPr/>
          <p:nvPr/>
        </p:nvSpPr>
        <p:spPr>
          <a:xfrm>
            <a:off x="758400" y="4304712"/>
            <a:ext cx="933000" cy="838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4" name="Google Shape;494;p67"/>
          <p:cNvCxnSpPr>
            <a:stCxn id="492" idx="2"/>
            <a:endCxn id="493" idx="6"/>
          </p:cNvCxnSpPr>
          <p:nvPr/>
        </p:nvCxnSpPr>
        <p:spPr>
          <a:xfrm flipH="1">
            <a:off x="1691422" y="4494422"/>
            <a:ext cx="562500" cy="22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67"/>
          <p:cNvSpPr/>
          <p:nvPr/>
        </p:nvSpPr>
        <p:spPr>
          <a:xfrm>
            <a:off x="3749463" y="4304712"/>
            <a:ext cx="933000" cy="838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6" name="Google Shape;496;p67"/>
          <p:cNvCxnSpPr>
            <a:stCxn id="492" idx="6"/>
            <a:endCxn id="495" idx="2"/>
          </p:cNvCxnSpPr>
          <p:nvPr/>
        </p:nvCxnSpPr>
        <p:spPr>
          <a:xfrm>
            <a:off x="3186922" y="4494422"/>
            <a:ext cx="562500" cy="22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7" name="Google Shape;497;p67"/>
          <p:cNvSpPr/>
          <p:nvPr/>
        </p:nvSpPr>
        <p:spPr>
          <a:xfrm>
            <a:off x="6519372" y="1550399"/>
            <a:ext cx="1059600" cy="952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8" name="Google Shape;498;p67"/>
          <p:cNvSpPr/>
          <p:nvPr/>
        </p:nvSpPr>
        <p:spPr>
          <a:xfrm>
            <a:off x="4675754" y="1550399"/>
            <a:ext cx="1059600" cy="952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99" name="Google Shape;499;p67"/>
          <p:cNvCxnSpPr>
            <a:stCxn id="498" idx="6"/>
            <a:endCxn id="497" idx="2"/>
          </p:cNvCxnSpPr>
          <p:nvPr/>
        </p:nvCxnSpPr>
        <p:spPr>
          <a:xfrm>
            <a:off x="5735354" y="2026799"/>
            <a:ext cx="783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67"/>
          <p:cNvSpPr/>
          <p:nvPr/>
        </p:nvSpPr>
        <p:spPr>
          <a:xfrm>
            <a:off x="8073184" y="1550399"/>
            <a:ext cx="1059600" cy="952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1" name="Google Shape;501;p67"/>
          <p:cNvCxnSpPr>
            <a:stCxn id="497" idx="6"/>
            <a:endCxn id="500" idx="2"/>
          </p:cNvCxnSpPr>
          <p:nvPr/>
        </p:nvCxnSpPr>
        <p:spPr>
          <a:xfrm>
            <a:off x="7578972" y="2026799"/>
            <a:ext cx="49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67"/>
          <p:cNvSpPr txBox="1"/>
          <p:nvPr/>
        </p:nvSpPr>
        <p:spPr>
          <a:xfrm>
            <a:off x="3676300" y="873150"/>
            <a:ext cx="3058500" cy="5727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ustard"/>
                <a:ea typeface="Coustard"/>
                <a:cs typeface="Coustard"/>
                <a:sym typeface="Coustard"/>
              </a:rPr>
              <a:t>2. Indirect Effect</a:t>
            </a:r>
            <a:endParaRPr sz="22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503" name="Google Shape;503;p67"/>
          <p:cNvSpPr/>
          <p:nvPr/>
        </p:nvSpPr>
        <p:spPr>
          <a:xfrm>
            <a:off x="6522543" y="4112316"/>
            <a:ext cx="977700" cy="879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67"/>
          <p:cNvSpPr/>
          <p:nvPr/>
        </p:nvSpPr>
        <p:spPr>
          <a:xfrm>
            <a:off x="4955013" y="3837375"/>
            <a:ext cx="977700" cy="879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5" name="Google Shape;505;p67"/>
          <p:cNvCxnSpPr>
            <a:stCxn id="504" idx="6"/>
            <a:endCxn id="503" idx="2"/>
          </p:cNvCxnSpPr>
          <p:nvPr/>
        </p:nvCxnSpPr>
        <p:spPr>
          <a:xfrm>
            <a:off x="5932713" y="4277025"/>
            <a:ext cx="589800" cy="27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67"/>
          <p:cNvSpPr/>
          <p:nvPr/>
        </p:nvSpPr>
        <p:spPr>
          <a:xfrm>
            <a:off x="8090093" y="3837375"/>
            <a:ext cx="977700" cy="8793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7" name="Google Shape;507;p67"/>
          <p:cNvCxnSpPr>
            <a:stCxn id="506" idx="2"/>
            <a:endCxn id="503" idx="6"/>
          </p:cNvCxnSpPr>
          <p:nvPr/>
        </p:nvCxnSpPr>
        <p:spPr>
          <a:xfrm flipH="1">
            <a:off x="7500293" y="4277025"/>
            <a:ext cx="589800" cy="27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8"/>
          <p:cNvSpPr txBox="1"/>
          <p:nvPr>
            <p:ph type="title"/>
          </p:nvPr>
        </p:nvSpPr>
        <p:spPr>
          <a:xfrm>
            <a:off x="311700" y="445025"/>
            <a:ext cx="29940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(Variables and Joint Probability Distribution)</a:t>
            </a:r>
            <a:endParaRPr sz="1900"/>
          </a:p>
        </p:txBody>
      </p:sp>
      <p:sp>
        <p:nvSpPr>
          <p:cNvPr id="513" name="Google Shape;513;p68"/>
          <p:cNvSpPr txBox="1"/>
          <p:nvPr>
            <p:ph type="title"/>
          </p:nvPr>
        </p:nvSpPr>
        <p:spPr>
          <a:xfrm>
            <a:off x="6609075" y="509925"/>
            <a:ext cx="2021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Structure</a:t>
            </a:r>
            <a:endParaRPr/>
          </a:p>
        </p:txBody>
      </p:sp>
      <p:sp>
        <p:nvSpPr>
          <p:cNvPr id="514" name="Google Shape;514;p68"/>
          <p:cNvSpPr/>
          <p:nvPr/>
        </p:nvSpPr>
        <p:spPr>
          <a:xfrm>
            <a:off x="6632078" y="16801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68"/>
          <p:cNvSpPr/>
          <p:nvPr/>
        </p:nvSpPr>
        <p:spPr>
          <a:xfrm>
            <a:off x="5444900" y="2510251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6" name="Google Shape;516;p68"/>
          <p:cNvCxnSpPr>
            <a:stCxn id="514" idx="2"/>
            <a:endCxn id="515" idx="7"/>
          </p:cNvCxnSpPr>
          <p:nvPr/>
        </p:nvCxnSpPr>
        <p:spPr>
          <a:xfrm flipH="1">
            <a:off x="6177878" y="2101175"/>
            <a:ext cx="4542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68"/>
          <p:cNvSpPr/>
          <p:nvPr/>
        </p:nvSpPr>
        <p:spPr>
          <a:xfrm>
            <a:off x="7819250" y="23869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18" name="Google Shape;518;p68"/>
          <p:cNvCxnSpPr>
            <a:stCxn id="514" idx="6"/>
            <a:endCxn id="517" idx="1"/>
          </p:cNvCxnSpPr>
          <p:nvPr/>
        </p:nvCxnSpPr>
        <p:spPr>
          <a:xfrm>
            <a:off x="7490678" y="2101175"/>
            <a:ext cx="454200" cy="40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68"/>
          <p:cNvSpPr/>
          <p:nvPr/>
        </p:nvSpPr>
        <p:spPr>
          <a:xfrm>
            <a:off x="6730978" y="35468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20" name="Google Shape;520;p68"/>
          <p:cNvCxnSpPr>
            <a:stCxn id="515" idx="5"/>
            <a:endCxn id="519" idx="1"/>
          </p:cNvCxnSpPr>
          <p:nvPr/>
        </p:nvCxnSpPr>
        <p:spPr>
          <a:xfrm>
            <a:off x="6177761" y="3229029"/>
            <a:ext cx="678900" cy="4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68"/>
          <p:cNvSpPr/>
          <p:nvPr/>
        </p:nvSpPr>
        <p:spPr>
          <a:xfrm>
            <a:off x="1542628" y="194637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2" name="Google Shape;522;p68"/>
          <p:cNvSpPr/>
          <p:nvPr/>
        </p:nvSpPr>
        <p:spPr>
          <a:xfrm>
            <a:off x="399200" y="194637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3" name="Google Shape;523;p68"/>
          <p:cNvSpPr/>
          <p:nvPr/>
        </p:nvSpPr>
        <p:spPr>
          <a:xfrm>
            <a:off x="265000" y="29314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4" name="Google Shape;524;p68"/>
          <p:cNvSpPr/>
          <p:nvPr/>
        </p:nvSpPr>
        <p:spPr>
          <a:xfrm>
            <a:off x="1379403" y="29314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5" name="Google Shape;525;p68"/>
          <p:cNvSpPr/>
          <p:nvPr/>
        </p:nvSpPr>
        <p:spPr>
          <a:xfrm>
            <a:off x="3817638" y="2302350"/>
            <a:ext cx="1234800" cy="10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9"/>
          <p:cNvSpPr txBox="1"/>
          <p:nvPr>
            <p:ph type="title"/>
          </p:nvPr>
        </p:nvSpPr>
        <p:spPr>
          <a:xfrm>
            <a:off x="311700" y="445025"/>
            <a:ext cx="29940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(Variables and Joint Probability Distribution)</a:t>
            </a:r>
            <a:endParaRPr sz="1900"/>
          </a:p>
        </p:txBody>
      </p:sp>
      <p:sp>
        <p:nvSpPr>
          <p:cNvPr id="531" name="Google Shape;531;p69"/>
          <p:cNvSpPr txBox="1"/>
          <p:nvPr>
            <p:ph type="title"/>
          </p:nvPr>
        </p:nvSpPr>
        <p:spPr>
          <a:xfrm>
            <a:off x="6609075" y="509925"/>
            <a:ext cx="2021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Structure</a:t>
            </a:r>
            <a:endParaRPr/>
          </a:p>
        </p:txBody>
      </p:sp>
      <p:sp>
        <p:nvSpPr>
          <p:cNvPr id="532" name="Google Shape;532;p69"/>
          <p:cNvSpPr/>
          <p:nvPr/>
        </p:nvSpPr>
        <p:spPr>
          <a:xfrm>
            <a:off x="6632078" y="16801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3" name="Google Shape;533;p69"/>
          <p:cNvSpPr/>
          <p:nvPr/>
        </p:nvSpPr>
        <p:spPr>
          <a:xfrm>
            <a:off x="5444900" y="2510251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4" name="Google Shape;534;p69"/>
          <p:cNvCxnSpPr>
            <a:stCxn id="532" idx="2"/>
            <a:endCxn id="533" idx="7"/>
          </p:cNvCxnSpPr>
          <p:nvPr/>
        </p:nvCxnSpPr>
        <p:spPr>
          <a:xfrm flipH="1">
            <a:off x="6177878" y="2101175"/>
            <a:ext cx="4542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69"/>
          <p:cNvSpPr/>
          <p:nvPr/>
        </p:nvSpPr>
        <p:spPr>
          <a:xfrm>
            <a:off x="7819250" y="23869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6" name="Google Shape;536;p69"/>
          <p:cNvCxnSpPr>
            <a:stCxn id="532" idx="6"/>
            <a:endCxn id="535" idx="1"/>
          </p:cNvCxnSpPr>
          <p:nvPr/>
        </p:nvCxnSpPr>
        <p:spPr>
          <a:xfrm>
            <a:off x="7490678" y="2101175"/>
            <a:ext cx="454200" cy="40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69"/>
          <p:cNvSpPr/>
          <p:nvPr/>
        </p:nvSpPr>
        <p:spPr>
          <a:xfrm>
            <a:off x="6730978" y="35468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38" name="Google Shape;538;p69"/>
          <p:cNvCxnSpPr>
            <a:stCxn id="533" idx="5"/>
            <a:endCxn id="537" idx="1"/>
          </p:cNvCxnSpPr>
          <p:nvPr/>
        </p:nvCxnSpPr>
        <p:spPr>
          <a:xfrm>
            <a:off x="6177761" y="3229029"/>
            <a:ext cx="678900" cy="4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9"/>
          <p:cNvSpPr/>
          <p:nvPr/>
        </p:nvSpPr>
        <p:spPr>
          <a:xfrm>
            <a:off x="1542628" y="194637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69"/>
          <p:cNvSpPr/>
          <p:nvPr/>
        </p:nvSpPr>
        <p:spPr>
          <a:xfrm>
            <a:off x="399200" y="194637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69"/>
          <p:cNvSpPr/>
          <p:nvPr/>
        </p:nvSpPr>
        <p:spPr>
          <a:xfrm>
            <a:off x="265000" y="29314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69"/>
          <p:cNvSpPr/>
          <p:nvPr/>
        </p:nvSpPr>
        <p:spPr>
          <a:xfrm>
            <a:off x="1379403" y="29314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69"/>
          <p:cNvSpPr/>
          <p:nvPr/>
        </p:nvSpPr>
        <p:spPr>
          <a:xfrm>
            <a:off x="3817638" y="2302350"/>
            <a:ext cx="1234800" cy="10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9"/>
          <p:cNvSpPr txBox="1"/>
          <p:nvPr/>
        </p:nvSpPr>
        <p:spPr>
          <a:xfrm>
            <a:off x="3263400" y="639875"/>
            <a:ext cx="2343300" cy="1306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0"/>
          <p:cNvSpPr txBox="1"/>
          <p:nvPr/>
        </p:nvSpPr>
        <p:spPr>
          <a:xfrm>
            <a:off x="272250" y="1544025"/>
            <a:ext cx="8420100" cy="30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If there are only two variables , we have no way of telling which variable is cause and which is effect.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b="1" lang="en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Correlation is not causation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”</a:t>
            </a:r>
            <a:endParaRPr b="1"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his statement is true for single pairs of variables, 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But when we have patterns of correlations, deducing causation is easier.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70"/>
          <p:cNvSpPr txBox="1"/>
          <p:nvPr/>
        </p:nvSpPr>
        <p:spPr>
          <a:xfrm>
            <a:off x="0" y="0"/>
            <a:ext cx="3617100" cy="999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1"/>
          <p:cNvSpPr txBox="1"/>
          <p:nvPr/>
        </p:nvSpPr>
        <p:spPr>
          <a:xfrm>
            <a:off x="0" y="0"/>
            <a:ext cx="3617100" cy="9996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556" name="Google Shape;556;p71"/>
          <p:cNvSpPr/>
          <p:nvPr/>
        </p:nvSpPr>
        <p:spPr>
          <a:xfrm>
            <a:off x="233350" y="1297975"/>
            <a:ext cx="8605200" cy="2501700"/>
          </a:xfrm>
          <a:prstGeom prst="rect">
            <a:avLst/>
          </a:prstGeom>
          <a:solidFill>
            <a:srgbClr val="CAFA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Causal Inference uses</a:t>
            </a:r>
            <a:r>
              <a:rPr b="1" i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1900">
                <a:solidFill>
                  <a:schemeClr val="dk1"/>
                </a:solidFill>
                <a:highlight>
                  <a:srgbClr val="EBE224"/>
                </a:highlight>
                <a:latin typeface="Poppins"/>
                <a:ea typeface="Poppins"/>
                <a:cs typeface="Poppins"/>
                <a:sym typeface="Poppins"/>
              </a:rPr>
              <a:t>d-</a:t>
            </a:r>
            <a:r>
              <a:rPr lang="en" sz="1900">
                <a:solidFill>
                  <a:schemeClr val="dk1"/>
                </a:solidFill>
                <a:highlight>
                  <a:srgbClr val="EBE224"/>
                </a:highlight>
                <a:latin typeface="Poppins"/>
                <a:ea typeface="Poppins"/>
                <a:cs typeface="Poppins"/>
                <a:sym typeface="Poppins"/>
              </a:rPr>
              <a:t>separation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a criterion for deciding, from a given a causal graph, whether a set </a:t>
            </a:r>
            <a:r>
              <a:rPr i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X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of variables is independent of another set </a:t>
            </a:r>
            <a:r>
              <a:rPr i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Y,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given a third set </a:t>
            </a:r>
            <a:r>
              <a:rPr i="1"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Z.</a:t>
            </a:r>
            <a:r>
              <a:rPr lang="en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The idea is to associate "dependence" with "connectedness" (i.e., the existence of a connecting path) and "independence" with "unconnected-ness" or "separation". </a:t>
            </a:r>
            <a:endParaRPr sz="1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Fossil Fuels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Global Warming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/>
          <p:nvPr/>
        </p:nvSpPr>
        <p:spPr>
          <a:xfrm>
            <a:off x="165300" y="2623275"/>
            <a:ext cx="8381400" cy="237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2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1: Two correlated variables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563" name="Google Shape;563;p72"/>
          <p:cNvSpPr txBox="1"/>
          <p:nvPr>
            <p:ph idx="1" type="body"/>
          </p:nvPr>
        </p:nvSpPr>
        <p:spPr>
          <a:xfrm>
            <a:off x="311700" y="1152475"/>
            <a:ext cx="4053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 (dependent) with each other.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4" name="Google Shape;564;p72"/>
          <p:cNvSpPr/>
          <p:nvPr/>
        </p:nvSpPr>
        <p:spPr>
          <a:xfrm>
            <a:off x="6602136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72"/>
          <p:cNvSpPr/>
          <p:nvPr/>
        </p:nvSpPr>
        <p:spPr>
          <a:xfrm>
            <a:off x="4978275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6" name="Google Shape;566;p72"/>
          <p:cNvCxnSpPr>
            <a:stCxn id="565" idx="6"/>
            <a:endCxn id="564" idx="2"/>
          </p:cNvCxnSpPr>
          <p:nvPr/>
        </p:nvCxnSpPr>
        <p:spPr>
          <a:xfrm>
            <a:off x="5911575" y="1572025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72"/>
          <p:cNvSpPr/>
          <p:nvPr/>
        </p:nvSpPr>
        <p:spPr>
          <a:xfrm>
            <a:off x="6767461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72"/>
          <p:cNvSpPr/>
          <p:nvPr/>
        </p:nvSpPr>
        <p:spPr>
          <a:xfrm>
            <a:off x="5143600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9" name="Google Shape;569;p72"/>
          <p:cNvCxnSpPr>
            <a:stCxn id="568" idx="6"/>
            <a:endCxn id="567" idx="2"/>
          </p:cNvCxnSpPr>
          <p:nvPr/>
        </p:nvCxnSpPr>
        <p:spPr>
          <a:xfrm>
            <a:off x="6076900" y="325095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72"/>
          <p:cNvSpPr/>
          <p:nvPr/>
        </p:nvSpPr>
        <p:spPr>
          <a:xfrm>
            <a:off x="6767486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72"/>
          <p:cNvSpPr/>
          <p:nvPr/>
        </p:nvSpPr>
        <p:spPr>
          <a:xfrm>
            <a:off x="5143625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72" name="Google Shape;572;p72"/>
          <p:cNvCxnSpPr>
            <a:stCxn id="570" idx="2"/>
            <a:endCxn id="571" idx="6"/>
          </p:cNvCxnSpPr>
          <p:nvPr/>
        </p:nvCxnSpPr>
        <p:spPr>
          <a:xfrm rot="10800000">
            <a:off x="6076886" y="431730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72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574" name="Google Shape;574;p72"/>
          <p:cNvSpPr txBox="1"/>
          <p:nvPr>
            <p:ph idx="1" type="body"/>
          </p:nvPr>
        </p:nvSpPr>
        <p:spPr>
          <a:xfrm>
            <a:off x="289050" y="3055025"/>
            <a:ext cx="4164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no way of telling whether A causes B or B causes A.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3"/>
          <p:cNvSpPr txBox="1"/>
          <p:nvPr>
            <p:ph idx="1" type="body"/>
          </p:nvPr>
        </p:nvSpPr>
        <p:spPr>
          <a:xfrm>
            <a:off x="136700" y="1201325"/>
            <a:ext cx="33636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C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C are not correlated.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0" name="Google Shape;580;p73"/>
          <p:cNvSpPr/>
          <p:nvPr/>
        </p:nvSpPr>
        <p:spPr>
          <a:xfrm>
            <a:off x="5357293" y="1046900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1" name="Google Shape;581;p73"/>
          <p:cNvSpPr/>
          <p:nvPr/>
        </p:nvSpPr>
        <p:spPr>
          <a:xfrm>
            <a:off x="3869850" y="1046900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2" name="Google Shape;582;p73"/>
          <p:cNvCxnSpPr>
            <a:stCxn id="581" idx="6"/>
            <a:endCxn id="580" idx="2"/>
          </p:cNvCxnSpPr>
          <p:nvPr/>
        </p:nvCxnSpPr>
        <p:spPr>
          <a:xfrm>
            <a:off x="4724850" y="1431200"/>
            <a:ext cx="632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73"/>
          <p:cNvSpPr/>
          <p:nvPr/>
        </p:nvSpPr>
        <p:spPr>
          <a:xfrm>
            <a:off x="5421630" y="2111419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3934187" y="2111419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5" name="Google Shape;585;p73"/>
          <p:cNvCxnSpPr>
            <a:stCxn id="584" idx="6"/>
            <a:endCxn id="583" idx="2"/>
          </p:cNvCxnSpPr>
          <p:nvPr/>
        </p:nvCxnSpPr>
        <p:spPr>
          <a:xfrm>
            <a:off x="4789187" y="2495719"/>
            <a:ext cx="6324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73"/>
          <p:cNvSpPr/>
          <p:nvPr/>
        </p:nvSpPr>
        <p:spPr>
          <a:xfrm>
            <a:off x="5421589" y="3175917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7" name="Google Shape;587;p73"/>
          <p:cNvSpPr/>
          <p:nvPr/>
        </p:nvSpPr>
        <p:spPr>
          <a:xfrm>
            <a:off x="3934146" y="3175917"/>
            <a:ext cx="855000" cy="768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88" name="Google Shape;588;p73"/>
          <p:cNvCxnSpPr>
            <a:stCxn id="587" idx="6"/>
            <a:endCxn id="586" idx="2"/>
          </p:cNvCxnSpPr>
          <p:nvPr/>
        </p:nvCxnSpPr>
        <p:spPr>
          <a:xfrm>
            <a:off x="4789146" y="3560217"/>
            <a:ext cx="632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89" name="Google Shape;589;p73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2: 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590" name="Google Shape;590;p73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/>
          <p:nvPr/>
        </p:nvSpPr>
        <p:spPr>
          <a:xfrm>
            <a:off x="2870463" y="2325037"/>
            <a:ext cx="720900" cy="64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74"/>
          <p:cNvSpPr/>
          <p:nvPr/>
        </p:nvSpPr>
        <p:spPr>
          <a:xfrm>
            <a:off x="3876196" y="2325037"/>
            <a:ext cx="720900" cy="64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74"/>
          <p:cNvSpPr/>
          <p:nvPr/>
        </p:nvSpPr>
        <p:spPr>
          <a:xfrm>
            <a:off x="4881929" y="2325037"/>
            <a:ext cx="720900" cy="64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8" name="Google Shape;598;p74"/>
          <p:cNvSpPr txBox="1"/>
          <p:nvPr/>
        </p:nvSpPr>
        <p:spPr>
          <a:xfrm>
            <a:off x="1157050" y="328650"/>
            <a:ext cx="71562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There are three variables and we don’t know yet how the causal graph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would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 look 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like</a:t>
            </a: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.</a:t>
            </a:r>
            <a:br>
              <a:rPr lang="en" sz="1700">
                <a:latin typeface="Poppins"/>
                <a:ea typeface="Poppins"/>
                <a:cs typeface="Poppins"/>
                <a:sym typeface="Poppins"/>
              </a:rPr>
            </a:br>
            <a:br>
              <a:rPr lang="en" sz="1700">
                <a:latin typeface="Poppins"/>
                <a:ea typeface="Poppins"/>
                <a:cs typeface="Poppins"/>
                <a:sym typeface="Poppins"/>
              </a:rPr>
            </a:br>
            <a:r>
              <a:rPr lang="en" sz="1700">
                <a:latin typeface="Poppins"/>
                <a:ea typeface="Poppins"/>
                <a:cs typeface="Poppins"/>
                <a:sym typeface="Poppins"/>
              </a:rPr>
              <a:t>Let’s first create all possible Directed Acyclic Graph (DAG) from these three variables.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/>
          <p:nvPr/>
        </p:nvSpPr>
        <p:spPr>
          <a:xfrm>
            <a:off x="671772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4" name="Google Shape;604;p75"/>
          <p:cNvSpPr/>
          <p:nvPr/>
        </p:nvSpPr>
        <p:spPr>
          <a:xfrm>
            <a:off x="93250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5" name="Google Shape;605;p75"/>
          <p:cNvCxnSpPr>
            <a:stCxn id="604" idx="4"/>
            <a:endCxn id="603" idx="2"/>
          </p:cNvCxnSpPr>
          <p:nvPr/>
        </p:nvCxnSpPr>
        <p:spPr>
          <a:xfrm>
            <a:off x="335050" y="636434"/>
            <a:ext cx="336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6" name="Google Shape;606;p75"/>
          <p:cNvSpPr/>
          <p:nvPr/>
        </p:nvSpPr>
        <p:spPr>
          <a:xfrm>
            <a:off x="1119965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07" name="Google Shape;607;p75"/>
          <p:cNvCxnSpPr>
            <a:stCxn id="603" idx="6"/>
            <a:endCxn id="606" idx="4"/>
          </p:cNvCxnSpPr>
          <p:nvPr/>
        </p:nvCxnSpPr>
        <p:spPr>
          <a:xfrm flipH="1" rot="10800000">
            <a:off x="1155372" y="636326"/>
            <a:ext cx="2064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75"/>
          <p:cNvCxnSpPr>
            <a:stCxn id="604" idx="6"/>
            <a:endCxn id="606" idx="2"/>
          </p:cNvCxnSpPr>
          <p:nvPr/>
        </p:nvCxnSpPr>
        <p:spPr>
          <a:xfrm>
            <a:off x="576850" y="423584"/>
            <a:ext cx="5430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75"/>
          <p:cNvSpPr/>
          <p:nvPr/>
        </p:nvSpPr>
        <p:spPr>
          <a:xfrm>
            <a:off x="2154337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75"/>
          <p:cNvSpPr/>
          <p:nvPr/>
        </p:nvSpPr>
        <p:spPr>
          <a:xfrm>
            <a:off x="1764239" y="23984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1" name="Google Shape;611;p75"/>
          <p:cNvCxnSpPr>
            <a:stCxn id="610" idx="4"/>
            <a:endCxn id="609" idx="2"/>
          </p:cNvCxnSpPr>
          <p:nvPr/>
        </p:nvCxnSpPr>
        <p:spPr>
          <a:xfrm>
            <a:off x="2006039" y="665545"/>
            <a:ext cx="148200" cy="351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p75"/>
          <p:cNvSpPr/>
          <p:nvPr/>
        </p:nvSpPr>
        <p:spPr>
          <a:xfrm>
            <a:off x="2579611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3" name="Google Shape;613;p75"/>
          <p:cNvCxnSpPr>
            <a:stCxn id="612" idx="4"/>
            <a:endCxn id="609" idx="6"/>
          </p:cNvCxnSpPr>
          <p:nvPr/>
        </p:nvCxnSpPr>
        <p:spPr>
          <a:xfrm flipH="1">
            <a:off x="2637811" y="636434"/>
            <a:ext cx="183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4" name="Google Shape;614;p75"/>
          <p:cNvCxnSpPr>
            <a:stCxn id="612" idx="2"/>
            <a:endCxn id="610" idx="6"/>
          </p:cNvCxnSpPr>
          <p:nvPr/>
        </p:nvCxnSpPr>
        <p:spPr>
          <a:xfrm flipH="1">
            <a:off x="2247811" y="423584"/>
            <a:ext cx="3318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p75"/>
          <p:cNvSpPr/>
          <p:nvPr/>
        </p:nvSpPr>
        <p:spPr>
          <a:xfrm>
            <a:off x="3659718" y="74928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6" name="Google Shape;616;p75"/>
          <p:cNvSpPr/>
          <p:nvPr/>
        </p:nvSpPr>
        <p:spPr>
          <a:xfrm>
            <a:off x="3238653" y="21262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7" name="Google Shape;617;p75"/>
          <p:cNvCxnSpPr>
            <a:stCxn id="616" idx="4"/>
            <a:endCxn id="615" idx="2"/>
          </p:cNvCxnSpPr>
          <p:nvPr/>
        </p:nvCxnSpPr>
        <p:spPr>
          <a:xfrm>
            <a:off x="3480453" y="638320"/>
            <a:ext cx="179400" cy="323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75"/>
          <p:cNvSpPr/>
          <p:nvPr/>
        </p:nvSpPr>
        <p:spPr>
          <a:xfrm>
            <a:off x="4139413" y="23797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19" name="Google Shape;619;p75"/>
          <p:cNvCxnSpPr>
            <a:stCxn id="618" idx="4"/>
            <a:endCxn id="615" idx="6"/>
          </p:cNvCxnSpPr>
          <p:nvPr/>
        </p:nvCxnSpPr>
        <p:spPr>
          <a:xfrm flipH="1">
            <a:off x="4143313" y="663675"/>
            <a:ext cx="237900" cy="298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75"/>
          <p:cNvCxnSpPr>
            <a:stCxn id="616" idx="6"/>
            <a:endCxn id="618" idx="2"/>
          </p:cNvCxnSpPr>
          <p:nvPr/>
        </p:nvCxnSpPr>
        <p:spPr>
          <a:xfrm>
            <a:off x="3722253" y="425470"/>
            <a:ext cx="417300" cy="25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75"/>
          <p:cNvSpPr/>
          <p:nvPr/>
        </p:nvSpPr>
        <p:spPr>
          <a:xfrm>
            <a:off x="5236624" y="79508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2" name="Google Shape;622;p75"/>
          <p:cNvSpPr/>
          <p:nvPr/>
        </p:nvSpPr>
        <p:spPr>
          <a:xfrm>
            <a:off x="4809064" y="23984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" name="Google Shape;623;p75"/>
          <p:cNvCxnSpPr>
            <a:stCxn id="621" idx="2"/>
            <a:endCxn id="622" idx="4"/>
          </p:cNvCxnSpPr>
          <p:nvPr/>
        </p:nvCxnSpPr>
        <p:spPr>
          <a:xfrm rot="10800000">
            <a:off x="5050924" y="665635"/>
            <a:ext cx="185700" cy="34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75"/>
          <p:cNvSpPr/>
          <p:nvPr/>
        </p:nvSpPr>
        <p:spPr>
          <a:xfrm>
            <a:off x="5619857" y="210723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5" name="Google Shape;625;p75"/>
          <p:cNvCxnSpPr>
            <a:stCxn id="624" idx="4"/>
            <a:endCxn id="621" idx="6"/>
          </p:cNvCxnSpPr>
          <p:nvPr/>
        </p:nvCxnSpPr>
        <p:spPr>
          <a:xfrm flipH="1">
            <a:off x="5720357" y="636423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6" name="Google Shape;626;p75"/>
          <p:cNvCxnSpPr>
            <a:stCxn id="624" idx="2"/>
            <a:endCxn id="622" idx="6"/>
          </p:cNvCxnSpPr>
          <p:nvPr/>
        </p:nvCxnSpPr>
        <p:spPr>
          <a:xfrm flipH="1">
            <a:off x="5292557" y="423573"/>
            <a:ext cx="3273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7" name="Google Shape;627;p75"/>
          <p:cNvSpPr/>
          <p:nvPr/>
        </p:nvSpPr>
        <p:spPr>
          <a:xfrm>
            <a:off x="1063279" y="21112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8" name="Google Shape;628;p75"/>
          <p:cNvSpPr/>
          <p:nvPr/>
        </p:nvSpPr>
        <p:spPr>
          <a:xfrm>
            <a:off x="264640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9" name="Google Shape;629;p75"/>
          <p:cNvCxnSpPr>
            <a:stCxn id="628" idx="5"/>
            <a:endCxn id="627" idx="2"/>
          </p:cNvCxnSpPr>
          <p:nvPr/>
        </p:nvCxnSpPr>
        <p:spPr>
          <a:xfrm>
            <a:off x="689710" y="207317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0" name="Google Shape;630;p75"/>
          <p:cNvSpPr/>
          <p:nvPr/>
        </p:nvSpPr>
        <p:spPr>
          <a:xfrm>
            <a:off x="1861747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1" name="Google Shape;631;p75"/>
          <p:cNvCxnSpPr>
            <a:stCxn id="627" idx="6"/>
            <a:endCxn id="630" idx="3"/>
          </p:cNvCxnSpPr>
          <p:nvPr/>
        </p:nvCxnSpPr>
        <p:spPr>
          <a:xfrm flipH="1" rot="10800000">
            <a:off x="1561279" y="20731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2" name="Google Shape;632;p75"/>
          <p:cNvSpPr/>
          <p:nvPr/>
        </p:nvSpPr>
        <p:spPr>
          <a:xfrm>
            <a:off x="3231737" y="211566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75"/>
          <p:cNvSpPr/>
          <p:nvPr/>
        </p:nvSpPr>
        <p:spPr>
          <a:xfrm>
            <a:off x="2583261" y="164881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4" name="Google Shape;634;p75"/>
          <p:cNvCxnSpPr>
            <a:stCxn id="633" idx="5"/>
            <a:endCxn id="632" idx="2"/>
          </p:cNvCxnSpPr>
          <p:nvPr/>
        </p:nvCxnSpPr>
        <p:spPr>
          <a:xfrm>
            <a:off x="3008330" y="204520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75"/>
          <p:cNvSpPr/>
          <p:nvPr/>
        </p:nvSpPr>
        <p:spPr>
          <a:xfrm>
            <a:off x="3946339" y="167679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6" name="Google Shape;636;p75"/>
          <p:cNvCxnSpPr>
            <a:stCxn id="635" idx="3"/>
            <a:endCxn id="632" idx="6"/>
          </p:cNvCxnSpPr>
          <p:nvPr/>
        </p:nvCxnSpPr>
        <p:spPr>
          <a:xfrm flipH="1">
            <a:off x="3729770" y="207318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75"/>
          <p:cNvSpPr/>
          <p:nvPr/>
        </p:nvSpPr>
        <p:spPr>
          <a:xfrm>
            <a:off x="5437730" y="208938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75"/>
          <p:cNvSpPr/>
          <p:nvPr/>
        </p:nvSpPr>
        <p:spPr>
          <a:xfrm>
            <a:off x="4733958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39" name="Google Shape;639;p75"/>
          <p:cNvCxnSpPr>
            <a:stCxn id="637" idx="2"/>
            <a:endCxn id="638" idx="5"/>
          </p:cNvCxnSpPr>
          <p:nvPr/>
        </p:nvCxnSpPr>
        <p:spPr>
          <a:xfrm rot="10800000">
            <a:off x="5159030" y="204528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0" name="Google Shape;640;p75"/>
          <p:cNvSpPr/>
          <p:nvPr/>
        </p:nvSpPr>
        <p:spPr>
          <a:xfrm>
            <a:off x="6136595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1" name="Google Shape;641;p75"/>
          <p:cNvCxnSpPr>
            <a:stCxn id="640" idx="3"/>
            <a:endCxn id="637" idx="6"/>
          </p:cNvCxnSpPr>
          <p:nvPr/>
        </p:nvCxnSpPr>
        <p:spPr>
          <a:xfrm flipH="1">
            <a:off x="5935625" y="204519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75"/>
          <p:cNvSpPr/>
          <p:nvPr/>
        </p:nvSpPr>
        <p:spPr>
          <a:xfrm>
            <a:off x="7706923" y="21366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3" name="Google Shape;643;p75"/>
          <p:cNvSpPr/>
          <p:nvPr/>
        </p:nvSpPr>
        <p:spPr>
          <a:xfrm>
            <a:off x="6908284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4" name="Google Shape;644;p75"/>
          <p:cNvCxnSpPr>
            <a:stCxn id="642" idx="2"/>
            <a:endCxn id="643" idx="5"/>
          </p:cNvCxnSpPr>
          <p:nvPr/>
        </p:nvCxnSpPr>
        <p:spPr>
          <a:xfrm rot="10800000">
            <a:off x="7333423" y="20985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75"/>
          <p:cNvSpPr/>
          <p:nvPr/>
        </p:nvSpPr>
        <p:spPr>
          <a:xfrm>
            <a:off x="8378829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6" name="Google Shape;646;p75"/>
          <p:cNvCxnSpPr>
            <a:stCxn id="642" idx="6"/>
            <a:endCxn id="645" idx="3"/>
          </p:cNvCxnSpPr>
          <p:nvPr/>
        </p:nvCxnSpPr>
        <p:spPr>
          <a:xfrm flipH="1" rot="10800000">
            <a:off x="8204923" y="2098531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75"/>
          <p:cNvSpPr/>
          <p:nvPr/>
        </p:nvSpPr>
        <p:spPr>
          <a:xfrm>
            <a:off x="1030314" y="31912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75"/>
          <p:cNvSpPr/>
          <p:nvPr/>
        </p:nvSpPr>
        <p:spPr>
          <a:xfrm>
            <a:off x="231675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49" name="Google Shape;649;p75"/>
          <p:cNvCxnSpPr>
            <a:stCxn id="648" idx="5"/>
            <a:endCxn id="647" idx="2"/>
          </p:cNvCxnSpPr>
          <p:nvPr/>
        </p:nvCxnSpPr>
        <p:spPr>
          <a:xfrm>
            <a:off x="656745" y="3153168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75"/>
          <p:cNvSpPr/>
          <p:nvPr/>
        </p:nvSpPr>
        <p:spPr>
          <a:xfrm>
            <a:off x="1828782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1" name="Google Shape;651;p75"/>
          <p:cNvCxnSpPr>
            <a:stCxn id="647" idx="6"/>
            <a:endCxn id="650" idx="3"/>
          </p:cNvCxnSpPr>
          <p:nvPr/>
        </p:nvCxnSpPr>
        <p:spPr>
          <a:xfrm flipH="1" rot="10800000">
            <a:off x="1528314" y="31531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2" name="Google Shape;652;p75"/>
          <p:cNvSpPr/>
          <p:nvPr/>
        </p:nvSpPr>
        <p:spPr>
          <a:xfrm>
            <a:off x="3198771" y="31956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2550295" y="272880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4" name="Google Shape;654;p75"/>
          <p:cNvCxnSpPr>
            <a:stCxn id="653" idx="5"/>
            <a:endCxn id="652" idx="2"/>
          </p:cNvCxnSpPr>
          <p:nvPr/>
        </p:nvCxnSpPr>
        <p:spPr>
          <a:xfrm>
            <a:off x="2975365" y="3125194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75"/>
          <p:cNvSpPr/>
          <p:nvPr/>
        </p:nvSpPr>
        <p:spPr>
          <a:xfrm>
            <a:off x="3913374" y="275678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6" name="Google Shape;656;p75"/>
          <p:cNvCxnSpPr>
            <a:stCxn id="655" idx="3"/>
            <a:endCxn id="652" idx="6"/>
          </p:cNvCxnSpPr>
          <p:nvPr/>
        </p:nvCxnSpPr>
        <p:spPr>
          <a:xfrm flipH="1">
            <a:off x="3696805" y="3153178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7" name="Google Shape;657;p75"/>
          <p:cNvSpPr/>
          <p:nvPr/>
        </p:nvSpPr>
        <p:spPr>
          <a:xfrm>
            <a:off x="5404764" y="316938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8" name="Google Shape;658;p75"/>
          <p:cNvSpPr/>
          <p:nvPr/>
        </p:nvSpPr>
        <p:spPr>
          <a:xfrm>
            <a:off x="4700992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9" name="Google Shape;659;p75"/>
          <p:cNvCxnSpPr>
            <a:stCxn id="657" idx="2"/>
            <a:endCxn id="658" idx="5"/>
          </p:cNvCxnSpPr>
          <p:nvPr/>
        </p:nvCxnSpPr>
        <p:spPr>
          <a:xfrm rot="10800000">
            <a:off x="5126064" y="3125280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0" name="Google Shape;660;p75"/>
          <p:cNvSpPr/>
          <p:nvPr/>
        </p:nvSpPr>
        <p:spPr>
          <a:xfrm>
            <a:off x="6103629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1" name="Google Shape;661;p75"/>
          <p:cNvCxnSpPr>
            <a:stCxn id="660" idx="3"/>
            <a:endCxn id="657" idx="6"/>
          </p:cNvCxnSpPr>
          <p:nvPr/>
        </p:nvCxnSpPr>
        <p:spPr>
          <a:xfrm flipH="1">
            <a:off x="5902660" y="3125183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75"/>
          <p:cNvSpPr/>
          <p:nvPr/>
        </p:nvSpPr>
        <p:spPr>
          <a:xfrm>
            <a:off x="7673958" y="32166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p75"/>
          <p:cNvSpPr/>
          <p:nvPr/>
        </p:nvSpPr>
        <p:spPr>
          <a:xfrm>
            <a:off x="6875319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4" name="Google Shape;664;p75"/>
          <p:cNvCxnSpPr>
            <a:stCxn id="662" idx="2"/>
            <a:endCxn id="663" idx="5"/>
          </p:cNvCxnSpPr>
          <p:nvPr/>
        </p:nvCxnSpPr>
        <p:spPr>
          <a:xfrm rot="10800000">
            <a:off x="7300458" y="31785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5" name="Google Shape;665;p75"/>
          <p:cNvSpPr/>
          <p:nvPr/>
        </p:nvSpPr>
        <p:spPr>
          <a:xfrm>
            <a:off x="8345864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6" name="Google Shape;666;p75"/>
          <p:cNvCxnSpPr>
            <a:stCxn id="662" idx="6"/>
            <a:endCxn id="665" idx="3"/>
          </p:cNvCxnSpPr>
          <p:nvPr/>
        </p:nvCxnSpPr>
        <p:spPr>
          <a:xfrm flipH="1" rot="10800000">
            <a:off x="8171958" y="3178524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7" name="Google Shape;667;p75"/>
          <p:cNvSpPr/>
          <p:nvPr/>
        </p:nvSpPr>
        <p:spPr>
          <a:xfrm>
            <a:off x="1098784" y="429920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8" name="Google Shape;668;p75"/>
          <p:cNvSpPr/>
          <p:nvPr/>
        </p:nvSpPr>
        <p:spPr>
          <a:xfrm>
            <a:off x="300145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69" name="Google Shape;669;p75"/>
          <p:cNvCxnSpPr>
            <a:stCxn id="668" idx="5"/>
            <a:endCxn id="667" idx="2"/>
          </p:cNvCxnSpPr>
          <p:nvPr/>
        </p:nvCxnSpPr>
        <p:spPr>
          <a:xfrm>
            <a:off x="725215" y="426114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0" name="Google Shape;670;p75"/>
          <p:cNvSpPr/>
          <p:nvPr/>
        </p:nvSpPr>
        <p:spPr>
          <a:xfrm>
            <a:off x="1897252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1" name="Google Shape;671;p75"/>
          <p:cNvCxnSpPr>
            <a:stCxn id="667" idx="6"/>
            <a:endCxn id="670" idx="3"/>
          </p:cNvCxnSpPr>
          <p:nvPr/>
        </p:nvCxnSpPr>
        <p:spPr>
          <a:xfrm flipH="1" rot="10800000">
            <a:off x="1596784" y="426110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75"/>
          <p:cNvSpPr/>
          <p:nvPr/>
        </p:nvSpPr>
        <p:spPr>
          <a:xfrm>
            <a:off x="3267241" y="430363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3" name="Google Shape;673;p75"/>
          <p:cNvSpPr/>
          <p:nvPr/>
        </p:nvSpPr>
        <p:spPr>
          <a:xfrm>
            <a:off x="2618765" y="383678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4" name="Google Shape;674;p75"/>
          <p:cNvCxnSpPr>
            <a:stCxn id="673" idx="5"/>
            <a:endCxn id="672" idx="2"/>
          </p:cNvCxnSpPr>
          <p:nvPr/>
        </p:nvCxnSpPr>
        <p:spPr>
          <a:xfrm>
            <a:off x="3043835" y="423317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75"/>
          <p:cNvSpPr/>
          <p:nvPr/>
        </p:nvSpPr>
        <p:spPr>
          <a:xfrm>
            <a:off x="3981844" y="386476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6" name="Google Shape;676;p75"/>
          <p:cNvCxnSpPr>
            <a:stCxn id="675" idx="3"/>
            <a:endCxn id="672" idx="6"/>
          </p:cNvCxnSpPr>
          <p:nvPr/>
        </p:nvCxnSpPr>
        <p:spPr>
          <a:xfrm flipH="1">
            <a:off x="3765274" y="426115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75"/>
          <p:cNvSpPr/>
          <p:nvPr/>
        </p:nvSpPr>
        <p:spPr>
          <a:xfrm>
            <a:off x="5473234" y="427735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8" name="Google Shape;678;p75"/>
          <p:cNvSpPr/>
          <p:nvPr/>
        </p:nvSpPr>
        <p:spPr>
          <a:xfrm>
            <a:off x="4769462" y="3836769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79" name="Google Shape;679;p75"/>
          <p:cNvCxnSpPr>
            <a:stCxn id="677" idx="2"/>
            <a:endCxn id="678" idx="5"/>
          </p:cNvCxnSpPr>
          <p:nvPr/>
        </p:nvCxnSpPr>
        <p:spPr>
          <a:xfrm rot="10800000">
            <a:off x="5194534" y="423325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0" name="Google Shape;680;p75"/>
          <p:cNvSpPr/>
          <p:nvPr/>
        </p:nvSpPr>
        <p:spPr>
          <a:xfrm>
            <a:off x="6172099" y="383677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1" name="Google Shape;681;p75"/>
          <p:cNvCxnSpPr>
            <a:stCxn id="680" idx="3"/>
            <a:endCxn id="677" idx="6"/>
          </p:cNvCxnSpPr>
          <p:nvPr/>
        </p:nvCxnSpPr>
        <p:spPr>
          <a:xfrm flipH="1">
            <a:off x="5971130" y="423316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2" name="Google Shape;682;p75"/>
          <p:cNvSpPr/>
          <p:nvPr/>
        </p:nvSpPr>
        <p:spPr>
          <a:xfrm>
            <a:off x="7742427" y="43246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3" name="Google Shape;683;p75"/>
          <p:cNvSpPr/>
          <p:nvPr/>
        </p:nvSpPr>
        <p:spPr>
          <a:xfrm>
            <a:off x="6943789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4" name="Google Shape;684;p75"/>
          <p:cNvCxnSpPr>
            <a:stCxn id="682" idx="2"/>
            <a:endCxn id="683" idx="5"/>
          </p:cNvCxnSpPr>
          <p:nvPr/>
        </p:nvCxnSpPr>
        <p:spPr>
          <a:xfrm rot="10800000">
            <a:off x="7368927" y="4286500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75"/>
          <p:cNvSpPr/>
          <p:nvPr/>
        </p:nvSpPr>
        <p:spPr>
          <a:xfrm>
            <a:off x="8414334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6" name="Google Shape;686;p75"/>
          <p:cNvCxnSpPr>
            <a:stCxn id="682" idx="6"/>
            <a:endCxn id="685" idx="3"/>
          </p:cNvCxnSpPr>
          <p:nvPr/>
        </p:nvCxnSpPr>
        <p:spPr>
          <a:xfrm flipH="1" rot="10800000">
            <a:off x="8240427" y="4286500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75"/>
          <p:cNvSpPr/>
          <p:nvPr/>
        </p:nvSpPr>
        <p:spPr>
          <a:xfrm>
            <a:off x="6741425" y="681300"/>
            <a:ext cx="483600" cy="475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8" name="Google Shape;688;p75"/>
          <p:cNvSpPr/>
          <p:nvPr/>
        </p:nvSpPr>
        <p:spPr>
          <a:xfrm>
            <a:off x="6301713" y="21071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89" name="Google Shape;689;p75"/>
          <p:cNvCxnSpPr>
            <a:stCxn id="687" idx="2"/>
            <a:endCxn id="688" idx="4"/>
          </p:cNvCxnSpPr>
          <p:nvPr/>
        </p:nvCxnSpPr>
        <p:spPr>
          <a:xfrm rot="10800000">
            <a:off x="6543425" y="636450"/>
            <a:ext cx="198000" cy="282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p75"/>
          <p:cNvSpPr/>
          <p:nvPr/>
        </p:nvSpPr>
        <p:spPr>
          <a:xfrm>
            <a:off x="7100286" y="19029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1" name="Google Shape;691;p75"/>
          <p:cNvCxnSpPr>
            <a:stCxn id="687" idx="6"/>
            <a:endCxn id="690" idx="4"/>
          </p:cNvCxnSpPr>
          <p:nvPr/>
        </p:nvCxnSpPr>
        <p:spPr>
          <a:xfrm flipH="1" rot="10800000">
            <a:off x="7225025" y="616050"/>
            <a:ext cx="117000" cy="30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75"/>
          <p:cNvCxnSpPr>
            <a:stCxn id="688" idx="6"/>
            <a:endCxn id="690" idx="2"/>
          </p:cNvCxnSpPr>
          <p:nvPr/>
        </p:nvCxnSpPr>
        <p:spPr>
          <a:xfrm flipH="1" rot="10800000">
            <a:off x="6785313" y="403161"/>
            <a:ext cx="315000" cy="2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75"/>
          <p:cNvSpPr/>
          <p:nvPr/>
        </p:nvSpPr>
        <p:spPr>
          <a:xfrm>
            <a:off x="8183990" y="774662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75"/>
          <p:cNvSpPr/>
          <p:nvPr/>
        </p:nvSpPr>
        <p:spPr>
          <a:xfrm>
            <a:off x="7712830" y="225367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5" name="Google Shape;695;p75"/>
          <p:cNvCxnSpPr>
            <a:stCxn id="693" idx="2"/>
            <a:endCxn id="694" idx="4"/>
          </p:cNvCxnSpPr>
          <p:nvPr/>
        </p:nvCxnSpPr>
        <p:spPr>
          <a:xfrm rot="10800000">
            <a:off x="7954490" y="651212"/>
            <a:ext cx="229500" cy="33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6" name="Google Shape;696;p75"/>
          <p:cNvSpPr/>
          <p:nvPr/>
        </p:nvSpPr>
        <p:spPr>
          <a:xfrm>
            <a:off x="8567223" y="19030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97" name="Google Shape;697;p75"/>
          <p:cNvCxnSpPr>
            <a:stCxn id="693" idx="6"/>
            <a:endCxn id="696" idx="4"/>
          </p:cNvCxnSpPr>
          <p:nvPr/>
        </p:nvCxnSpPr>
        <p:spPr>
          <a:xfrm flipH="1" rot="10800000">
            <a:off x="8667590" y="616112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75"/>
          <p:cNvCxnSpPr>
            <a:stCxn id="696" idx="2"/>
            <a:endCxn id="694" idx="6"/>
          </p:cNvCxnSpPr>
          <p:nvPr/>
        </p:nvCxnSpPr>
        <p:spPr>
          <a:xfrm flipH="1">
            <a:off x="8196423" y="403150"/>
            <a:ext cx="370800" cy="35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6"/>
          <p:cNvSpPr/>
          <p:nvPr/>
        </p:nvSpPr>
        <p:spPr>
          <a:xfrm>
            <a:off x="671772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p76"/>
          <p:cNvSpPr/>
          <p:nvPr/>
        </p:nvSpPr>
        <p:spPr>
          <a:xfrm>
            <a:off x="93250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5" name="Google Shape;705;p76"/>
          <p:cNvCxnSpPr>
            <a:stCxn id="704" idx="4"/>
            <a:endCxn id="703" idx="2"/>
          </p:cNvCxnSpPr>
          <p:nvPr/>
        </p:nvCxnSpPr>
        <p:spPr>
          <a:xfrm>
            <a:off x="335050" y="636434"/>
            <a:ext cx="336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p76"/>
          <p:cNvSpPr/>
          <p:nvPr/>
        </p:nvSpPr>
        <p:spPr>
          <a:xfrm>
            <a:off x="1119965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7" name="Google Shape;707;p76"/>
          <p:cNvCxnSpPr>
            <a:stCxn id="703" idx="6"/>
            <a:endCxn id="706" idx="4"/>
          </p:cNvCxnSpPr>
          <p:nvPr/>
        </p:nvCxnSpPr>
        <p:spPr>
          <a:xfrm flipH="1" rot="10800000">
            <a:off x="1155372" y="636326"/>
            <a:ext cx="2064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76"/>
          <p:cNvCxnSpPr>
            <a:stCxn id="704" idx="6"/>
            <a:endCxn id="706" idx="2"/>
          </p:cNvCxnSpPr>
          <p:nvPr/>
        </p:nvCxnSpPr>
        <p:spPr>
          <a:xfrm>
            <a:off x="576850" y="423584"/>
            <a:ext cx="5430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76"/>
          <p:cNvSpPr/>
          <p:nvPr/>
        </p:nvSpPr>
        <p:spPr>
          <a:xfrm>
            <a:off x="2154337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76"/>
          <p:cNvSpPr/>
          <p:nvPr/>
        </p:nvSpPr>
        <p:spPr>
          <a:xfrm>
            <a:off x="1764239" y="23984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1" name="Google Shape;711;p76"/>
          <p:cNvCxnSpPr>
            <a:stCxn id="710" idx="4"/>
            <a:endCxn id="709" idx="2"/>
          </p:cNvCxnSpPr>
          <p:nvPr/>
        </p:nvCxnSpPr>
        <p:spPr>
          <a:xfrm>
            <a:off x="2006039" y="665545"/>
            <a:ext cx="148200" cy="351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p76"/>
          <p:cNvSpPr/>
          <p:nvPr/>
        </p:nvSpPr>
        <p:spPr>
          <a:xfrm>
            <a:off x="2579611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3" name="Google Shape;713;p76"/>
          <p:cNvCxnSpPr>
            <a:stCxn id="712" idx="4"/>
            <a:endCxn id="709" idx="6"/>
          </p:cNvCxnSpPr>
          <p:nvPr/>
        </p:nvCxnSpPr>
        <p:spPr>
          <a:xfrm flipH="1">
            <a:off x="2637811" y="636434"/>
            <a:ext cx="183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76"/>
          <p:cNvCxnSpPr>
            <a:stCxn id="712" idx="2"/>
            <a:endCxn id="710" idx="6"/>
          </p:cNvCxnSpPr>
          <p:nvPr/>
        </p:nvCxnSpPr>
        <p:spPr>
          <a:xfrm flipH="1">
            <a:off x="2247811" y="423584"/>
            <a:ext cx="3318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76"/>
          <p:cNvSpPr/>
          <p:nvPr/>
        </p:nvSpPr>
        <p:spPr>
          <a:xfrm>
            <a:off x="3659718" y="74928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6" name="Google Shape;716;p76"/>
          <p:cNvSpPr/>
          <p:nvPr/>
        </p:nvSpPr>
        <p:spPr>
          <a:xfrm>
            <a:off x="3238653" y="21262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7" name="Google Shape;717;p76"/>
          <p:cNvCxnSpPr>
            <a:stCxn id="716" idx="4"/>
            <a:endCxn id="715" idx="2"/>
          </p:cNvCxnSpPr>
          <p:nvPr/>
        </p:nvCxnSpPr>
        <p:spPr>
          <a:xfrm>
            <a:off x="3480453" y="638320"/>
            <a:ext cx="179400" cy="323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p76"/>
          <p:cNvSpPr/>
          <p:nvPr/>
        </p:nvSpPr>
        <p:spPr>
          <a:xfrm>
            <a:off x="4139413" y="23797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9" name="Google Shape;719;p76"/>
          <p:cNvCxnSpPr>
            <a:stCxn id="718" idx="4"/>
            <a:endCxn id="715" idx="6"/>
          </p:cNvCxnSpPr>
          <p:nvPr/>
        </p:nvCxnSpPr>
        <p:spPr>
          <a:xfrm flipH="1">
            <a:off x="4143313" y="663675"/>
            <a:ext cx="237900" cy="298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76"/>
          <p:cNvCxnSpPr>
            <a:stCxn id="716" idx="6"/>
            <a:endCxn id="718" idx="2"/>
          </p:cNvCxnSpPr>
          <p:nvPr/>
        </p:nvCxnSpPr>
        <p:spPr>
          <a:xfrm>
            <a:off x="3722253" y="425470"/>
            <a:ext cx="417300" cy="25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76"/>
          <p:cNvSpPr/>
          <p:nvPr/>
        </p:nvSpPr>
        <p:spPr>
          <a:xfrm>
            <a:off x="5236624" y="79508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2" name="Google Shape;722;p76"/>
          <p:cNvSpPr/>
          <p:nvPr/>
        </p:nvSpPr>
        <p:spPr>
          <a:xfrm>
            <a:off x="4809064" y="23984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3" name="Google Shape;723;p76"/>
          <p:cNvCxnSpPr>
            <a:stCxn id="721" idx="2"/>
            <a:endCxn id="722" idx="4"/>
          </p:cNvCxnSpPr>
          <p:nvPr/>
        </p:nvCxnSpPr>
        <p:spPr>
          <a:xfrm rot="10800000">
            <a:off x="5050924" y="665635"/>
            <a:ext cx="185700" cy="34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4" name="Google Shape;724;p76"/>
          <p:cNvSpPr/>
          <p:nvPr/>
        </p:nvSpPr>
        <p:spPr>
          <a:xfrm>
            <a:off x="5619857" y="210723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5" name="Google Shape;725;p76"/>
          <p:cNvCxnSpPr>
            <a:stCxn id="724" idx="4"/>
            <a:endCxn id="721" idx="6"/>
          </p:cNvCxnSpPr>
          <p:nvPr/>
        </p:nvCxnSpPr>
        <p:spPr>
          <a:xfrm flipH="1">
            <a:off x="5720357" y="636423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" name="Google Shape;726;p76"/>
          <p:cNvCxnSpPr>
            <a:stCxn id="724" idx="2"/>
            <a:endCxn id="722" idx="6"/>
          </p:cNvCxnSpPr>
          <p:nvPr/>
        </p:nvCxnSpPr>
        <p:spPr>
          <a:xfrm flipH="1">
            <a:off x="5292557" y="423573"/>
            <a:ext cx="3273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7" name="Google Shape;727;p76"/>
          <p:cNvSpPr/>
          <p:nvPr/>
        </p:nvSpPr>
        <p:spPr>
          <a:xfrm>
            <a:off x="1063279" y="21112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76"/>
          <p:cNvSpPr/>
          <p:nvPr/>
        </p:nvSpPr>
        <p:spPr>
          <a:xfrm>
            <a:off x="264640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29" name="Google Shape;729;p76"/>
          <p:cNvCxnSpPr>
            <a:stCxn id="728" idx="5"/>
            <a:endCxn id="727" idx="2"/>
          </p:cNvCxnSpPr>
          <p:nvPr/>
        </p:nvCxnSpPr>
        <p:spPr>
          <a:xfrm>
            <a:off x="689710" y="207317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0" name="Google Shape;730;p76"/>
          <p:cNvSpPr/>
          <p:nvPr/>
        </p:nvSpPr>
        <p:spPr>
          <a:xfrm>
            <a:off x="1861747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1" name="Google Shape;731;p76"/>
          <p:cNvCxnSpPr>
            <a:stCxn id="727" idx="6"/>
            <a:endCxn id="730" idx="3"/>
          </p:cNvCxnSpPr>
          <p:nvPr/>
        </p:nvCxnSpPr>
        <p:spPr>
          <a:xfrm flipH="1" rot="10800000">
            <a:off x="1561279" y="20731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76"/>
          <p:cNvSpPr/>
          <p:nvPr/>
        </p:nvSpPr>
        <p:spPr>
          <a:xfrm>
            <a:off x="3231737" y="211566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3" name="Google Shape;733;p76"/>
          <p:cNvSpPr/>
          <p:nvPr/>
        </p:nvSpPr>
        <p:spPr>
          <a:xfrm>
            <a:off x="2583261" y="164881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4" name="Google Shape;734;p76"/>
          <p:cNvCxnSpPr>
            <a:stCxn id="733" idx="5"/>
            <a:endCxn id="732" idx="2"/>
          </p:cNvCxnSpPr>
          <p:nvPr/>
        </p:nvCxnSpPr>
        <p:spPr>
          <a:xfrm>
            <a:off x="3008330" y="204520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76"/>
          <p:cNvSpPr/>
          <p:nvPr/>
        </p:nvSpPr>
        <p:spPr>
          <a:xfrm>
            <a:off x="3946339" y="167679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6" name="Google Shape;736;p76"/>
          <p:cNvCxnSpPr>
            <a:stCxn id="735" idx="3"/>
            <a:endCxn id="732" idx="6"/>
          </p:cNvCxnSpPr>
          <p:nvPr/>
        </p:nvCxnSpPr>
        <p:spPr>
          <a:xfrm flipH="1">
            <a:off x="3729770" y="207318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7" name="Google Shape;737;p76"/>
          <p:cNvSpPr/>
          <p:nvPr/>
        </p:nvSpPr>
        <p:spPr>
          <a:xfrm>
            <a:off x="5437730" y="208938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8" name="Google Shape;738;p76"/>
          <p:cNvSpPr/>
          <p:nvPr/>
        </p:nvSpPr>
        <p:spPr>
          <a:xfrm>
            <a:off x="4733958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39" name="Google Shape;739;p76"/>
          <p:cNvCxnSpPr>
            <a:stCxn id="737" idx="2"/>
            <a:endCxn id="738" idx="5"/>
          </p:cNvCxnSpPr>
          <p:nvPr/>
        </p:nvCxnSpPr>
        <p:spPr>
          <a:xfrm rot="10800000">
            <a:off x="5159030" y="204528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76"/>
          <p:cNvSpPr/>
          <p:nvPr/>
        </p:nvSpPr>
        <p:spPr>
          <a:xfrm>
            <a:off x="6136595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1" name="Google Shape;741;p76"/>
          <p:cNvCxnSpPr>
            <a:stCxn id="740" idx="3"/>
            <a:endCxn id="737" idx="6"/>
          </p:cNvCxnSpPr>
          <p:nvPr/>
        </p:nvCxnSpPr>
        <p:spPr>
          <a:xfrm flipH="1">
            <a:off x="5935625" y="204519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76"/>
          <p:cNvSpPr/>
          <p:nvPr/>
        </p:nvSpPr>
        <p:spPr>
          <a:xfrm>
            <a:off x="7706923" y="21366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3" name="Google Shape;743;p76"/>
          <p:cNvSpPr/>
          <p:nvPr/>
        </p:nvSpPr>
        <p:spPr>
          <a:xfrm>
            <a:off x="6908284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4" name="Google Shape;744;p76"/>
          <p:cNvCxnSpPr>
            <a:stCxn id="742" idx="2"/>
            <a:endCxn id="743" idx="5"/>
          </p:cNvCxnSpPr>
          <p:nvPr/>
        </p:nvCxnSpPr>
        <p:spPr>
          <a:xfrm rot="10800000">
            <a:off x="7333423" y="20985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76"/>
          <p:cNvSpPr/>
          <p:nvPr/>
        </p:nvSpPr>
        <p:spPr>
          <a:xfrm>
            <a:off x="8378829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6" name="Google Shape;746;p76"/>
          <p:cNvCxnSpPr>
            <a:stCxn id="742" idx="6"/>
            <a:endCxn id="745" idx="3"/>
          </p:cNvCxnSpPr>
          <p:nvPr/>
        </p:nvCxnSpPr>
        <p:spPr>
          <a:xfrm flipH="1" rot="10800000">
            <a:off x="8204923" y="2098531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76"/>
          <p:cNvSpPr/>
          <p:nvPr/>
        </p:nvSpPr>
        <p:spPr>
          <a:xfrm>
            <a:off x="1030314" y="31912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8" name="Google Shape;748;p76"/>
          <p:cNvSpPr/>
          <p:nvPr/>
        </p:nvSpPr>
        <p:spPr>
          <a:xfrm>
            <a:off x="231675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49" name="Google Shape;749;p76"/>
          <p:cNvCxnSpPr>
            <a:stCxn id="748" idx="5"/>
            <a:endCxn id="747" idx="2"/>
          </p:cNvCxnSpPr>
          <p:nvPr/>
        </p:nvCxnSpPr>
        <p:spPr>
          <a:xfrm>
            <a:off x="656745" y="3153168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0" name="Google Shape;750;p76"/>
          <p:cNvSpPr/>
          <p:nvPr/>
        </p:nvSpPr>
        <p:spPr>
          <a:xfrm>
            <a:off x="1828782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1" name="Google Shape;751;p76"/>
          <p:cNvCxnSpPr>
            <a:stCxn id="747" idx="6"/>
            <a:endCxn id="750" idx="3"/>
          </p:cNvCxnSpPr>
          <p:nvPr/>
        </p:nvCxnSpPr>
        <p:spPr>
          <a:xfrm flipH="1" rot="10800000">
            <a:off x="1528314" y="31531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2" name="Google Shape;752;p76"/>
          <p:cNvSpPr/>
          <p:nvPr/>
        </p:nvSpPr>
        <p:spPr>
          <a:xfrm>
            <a:off x="3198771" y="31956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76"/>
          <p:cNvSpPr/>
          <p:nvPr/>
        </p:nvSpPr>
        <p:spPr>
          <a:xfrm>
            <a:off x="2550295" y="272880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4" name="Google Shape;754;p76"/>
          <p:cNvCxnSpPr>
            <a:stCxn id="753" idx="5"/>
            <a:endCxn id="752" idx="2"/>
          </p:cNvCxnSpPr>
          <p:nvPr/>
        </p:nvCxnSpPr>
        <p:spPr>
          <a:xfrm>
            <a:off x="2975365" y="3125194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5" name="Google Shape;755;p76"/>
          <p:cNvSpPr/>
          <p:nvPr/>
        </p:nvSpPr>
        <p:spPr>
          <a:xfrm>
            <a:off x="3913374" y="275678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6" name="Google Shape;756;p76"/>
          <p:cNvCxnSpPr>
            <a:stCxn id="755" idx="3"/>
            <a:endCxn id="752" idx="6"/>
          </p:cNvCxnSpPr>
          <p:nvPr/>
        </p:nvCxnSpPr>
        <p:spPr>
          <a:xfrm flipH="1">
            <a:off x="3696805" y="3153178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7" name="Google Shape;757;p76"/>
          <p:cNvSpPr/>
          <p:nvPr/>
        </p:nvSpPr>
        <p:spPr>
          <a:xfrm>
            <a:off x="5404764" y="316938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76"/>
          <p:cNvSpPr/>
          <p:nvPr/>
        </p:nvSpPr>
        <p:spPr>
          <a:xfrm>
            <a:off x="4700992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59" name="Google Shape;759;p76"/>
          <p:cNvCxnSpPr>
            <a:stCxn id="757" idx="2"/>
            <a:endCxn id="758" idx="5"/>
          </p:cNvCxnSpPr>
          <p:nvPr/>
        </p:nvCxnSpPr>
        <p:spPr>
          <a:xfrm rot="10800000">
            <a:off x="5126064" y="3125280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76"/>
          <p:cNvSpPr/>
          <p:nvPr/>
        </p:nvSpPr>
        <p:spPr>
          <a:xfrm>
            <a:off x="6103629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1" name="Google Shape;761;p76"/>
          <p:cNvCxnSpPr>
            <a:stCxn id="760" idx="3"/>
            <a:endCxn id="757" idx="6"/>
          </p:cNvCxnSpPr>
          <p:nvPr/>
        </p:nvCxnSpPr>
        <p:spPr>
          <a:xfrm flipH="1">
            <a:off x="5902660" y="3125183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76"/>
          <p:cNvSpPr/>
          <p:nvPr/>
        </p:nvSpPr>
        <p:spPr>
          <a:xfrm>
            <a:off x="7673958" y="32166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3" name="Google Shape;763;p76"/>
          <p:cNvSpPr/>
          <p:nvPr/>
        </p:nvSpPr>
        <p:spPr>
          <a:xfrm>
            <a:off x="6875319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4" name="Google Shape;764;p76"/>
          <p:cNvCxnSpPr>
            <a:stCxn id="762" idx="2"/>
            <a:endCxn id="763" idx="5"/>
          </p:cNvCxnSpPr>
          <p:nvPr/>
        </p:nvCxnSpPr>
        <p:spPr>
          <a:xfrm rot="10800000">
            <a:off x="7300458" y="31785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76"/>
          <p:cNvSpPr/>
          <p:nvPr/>
        </p:nvSpPr>
        <p:spPr>
          <a:xfrm>
            <a:off x="8345864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6" name="Google Shape;766;p76"/>
          <p:cNvCxnSpPr>
            <a:stCxn id="762" idx="6"/>
            <a:endCxn id="765" idx="3"/>
          </p:cNvCxnSpPr>
          <p:nvPr/>
        </p:nvCxnSpPr>
        <p:spPr>
          <a:xfrm flipH="1" rot="10800000">
            <a:off x="8171958" y="3178524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7" name="Google Shape;767;p76"/>
          <p:cNvSpPr/>
          <p:nvPr/>
        </p:nvSpPr>
        <p:spPr>
          <a:xfrm>
            <a:off x="1098784" y="429920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76"/>
          <p:cNvSpPr/>
          <p:nvPr/>
        </p:nvSpPr>
        <p:spPr>
          <a:xfrm>
            <a:off x="300145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69" name="Google Shape;769;p76"/>
          <p:cNvCxnSpPr>
            <a:stCxn id="768" idx="5"/>
            <a:endCxn id="767" idx="2"/>
          </p:cNvCxnSpPr>
          <p:nvPr/>
        </p:nvCxnSpPr>
        <p:spPr>
          <a:xfrm>
            <a:off x="725215" y="426114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0" name="Google Shape;770;p76"/>
          <p:cNvSpPr/>
          <p:nvPr/>
        </p:nvSpPr>
        <p:spPr>
          <a:xfrm>
            <a:off x="1897252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1" name="Google Shape;771;p76"/>
          <p:cNvCxnSpPr>
            <a:stCxn id="767" idx="6"/>
            <a:endCxn id="770" idx="3"/>
          </p:cNvCxnSpPr>
          <p:nvPr/>
        </p:nvCxnSpPr>
        <p:spPr>
          <a:xfrm flipH="1" rot="10800000">
            <a:off x="1596784" y="426110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76"/>
          <p:cNvSpPr/>
          <p:nvPr/>
        </p:nvSpPr>
        <p:spPr>
          <a:xfrm>
            <a:off x="3267241" y="430363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3" name="Google Shape;773;p76"/>
          <p:cNvSpPr/>
          <p:nvPr/>
        </p:nvSpPr>
        <p:spPr>
          <a:xfrm>
            <a:off x="2618765" y="383678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4" name="Google Shape;774;p76"/>
          <p:cNvCxnSpPr>
            <a:stCxn id="773" idx="5"/>
            <a:endCxn id="772" idx="2"/>
          </p:cNvCxnSpPr>
          <p:nvPr/>
        </p:nvCxnSpPr>
        <p:spPr>
          <a:xfrm>
            <a:off x="3043835" y="423317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5" name="Google Shape;775;p76"/>
          <p:cNvSpPr/>
          <p:nvPr/>
        </p:nvSpPr>
        <p:spPr>
          <a:xfrm>
            <a:off x="3981844" y="386476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6" name="Google Shape;776;p76"/>
          <p:cNvCxnSpPr>
            <a:stCxn id="775" idx="3"/>
            <a:endCxn id="772" idx="6"/>
          </p:cNvCxnSpPr>
          <p:nvPr/>
        </p:nvCxnSpPr>
        <p:spPr>
          <a:xfrm flipH="1">
            <a:off x="3765274" y="426115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76"/>
          <p:cNvSpPr/>
          <p:nvPr/>
        </p:nvSpPr>
        <p:spPr>
          <a:xfrm>
            <a:off x="5473234" y="427735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8" name="Google Shape;778;p76"/>
          <p:cNvSpPr/>
          <p:nvPr/>
        </p:nvSpPr>
        <p:spPr>
          <a:xfrm>
            <a:off x="4769462" y="3836769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79" name="Google Shape;779;p76"/>
          <p:cNvCxnSpPr>
            <a:stCxn id="777" idx="2"/>
            <a:endCxn id="778" idx="5"/>
          </p:cNvCxnSpPr>
          <p:nvPr/>
        </p:nvCxnSpPr>
        <p:spPr>
          <a:xfrm rot="10800000">
            <a:off x="5194534" y="423325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0" name="Google Shape;780;p76"/>
          <p:cNvSpPr/>
          <p:nvPr/>
        </p:nvSpPr>
        <p:spPr>
          <a:xfrm>
            <a:off x="6172099" y="383677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1" name="Google Shape;781;p76"/>
          <p:cNvCxnSpPr>
            <a:stCxn id="780" idx="3"/>
            <a:endCxn id="777" idx="6"/>
          </p:cNvCxnSpPr>
          <p:nvPr/>
        </p:nvCxnSpPr>
        <p:spPr>
          <a:xfrm flipH="1">
            <a:off x="5971130" y="423316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2" name="Google Shape;782;p76"/>
          <p:cNvSpPr/>
          <p:nvPr/>
        </p:nvSpPr>
        <p:spPr>
          <a:xfrm>
            <a:off x="7742427" y="43246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76"/>
          <p:cNvSpPr/>
          <p:nvPr/>
        </p:nvSpPr>
        <p:spPr>
          <a:xfrm>
            <a:off x="6943789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4" name="Google Shape;784;p76"/>
          <p:cNvCxnSpPr>
            <a:stCxn id="782" idx="2"/>
            <a:endCxn id="783" idx="5"/>
          </p:cNvCxnSpPr>
          <p:nvPr/>
        </p:nvCxnSpPr>
        <p:spPr>
          <a:xfrm rot="10800000">
            <a:off x="7368927" y="4286500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5" name="Google Shape;785;p76"/>
          <p:cNvSpPr/>
          <p:nvPr/>
        </p:nvSpPr>
        <p:spPr>
          <a:xfrm>
            <a:off x="8414334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6" name="Google Shape;786;p76"/>
          <p:cNvCxnSpPr>
            <a:stCxn id="782" idx="6"/>
            <a:endCxn id="785" idx="3"/>
          </p:cNvCxnSpPr>
          <p:nvPr/>
        </p:nvCxnSpPr>
        <p:spPr>
          <a:xfrm flipH="1" rot="10800000">
            <a:off x="8240427" y="4286500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7" name="Google Shape;787;p76"/>
          <p:cNvSpPr/>
          <p:nvPr/>
        </p:nvSpPr>
        <p:spPr>
          <a:xfrm>
            <a:off x="6741425" y="681300"/>
            <a:ext cx="483600" cy="475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8" name="Google Shape;788;p76"/>
          <p:cNvSpPr/>
          <p:nvPr/>
        </p:nvSpPr>
        <p:spPr>
          <a:xfrm>
            <a:off x="6301713" y="21071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89" name="Google Shape;789;p76"/>
          <p:cNvCxnSpPr>
            <a:stCxn id="787" idx="2"/>
            <a:endCxn id="788" idx="4"/>
          </p:cNvCxnSpPr>
          <p:nvPr/>
        </p:nvCxnSpPr>
        <p:spPr>
          <a:xfrm rot="10800000">
            <a:off x="6543425" y="636450"/>
            <a:ext cx="198000" cy="282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0" name="Google Shape;790;p76"/>
          <p:cNvSpPr/>
          <p:nvPr/>
        </p:nvSpPr>
        <p:spPr>
          <a:xfrm>
            <a:off x="7100286" y="19029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1" name="Google Shape;791;p76"/>
          <p:cNvCxnSpPr>
            <a:stCxn id="787" idx="6"/>
            <a:endCxn id="790" idx="4"/>
          </p:cNvCxnSpPr>
          <p:nvPr/>
        </p:nvCxnSpPr>
        <p:spPr>
          <a:xfrm flipH="1" rot="10800000">
            <a:off x="7225025" y="616050"/>
            <a:ext cx="117000" cy="30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76"/>
          <p:cNvCxnSpPr>
            <a:stCxn id="788" idx="6"/>
            <a:endCxn id="790" idx="2"/>
          </p:cNvCxnSpPr>
          <p:nvPr/>
        </p:nvCxnSpPr>
        <p:spPr>
          <a:xfrm flipH="1" rot="10800000">
            <a:off x="6785313" y="403161"/>
            <a:ext cx="315000" cy="2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76"/>
          <p:cNvSpPr/>
          <p:nvPr/>
        </p:nvSpPr>
        <p:spPr>
          <a:xfrm>
            <a:off x="8183990" y="774662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4" name="Google Shape;794;p76"/>
          <p:cNvSpPr/>
          <p:nvPr/>
        </p:nvSpPr>
        <p:spPr>
          <a:xfrm>
            <a:off x="7712830" y="225367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5" name="Google Shape;795;p76"/>
          <p:cNvCxnSpPr>
            <a:stCxn id="793" idx="2"/>
            <a:endCxn id="794" idx="4"/>
          </p:cNvCxnSpPr>
          <p:nvPr/>
        </p:nvCxnSpPr>
        <p:spPr>
          <a:xfrm rot="10800000">
            <a:off x="7954490" y="651212"/>
            <a:ext cx="229500" cy="33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6" name="Google Shape;796;p76"/>
          <p:cNvSpPr/>
          <p:nvPr/>
        </p:nvSpPr>
        <p:spPr>
          <a:xfrm>
            <a:off x="8567223" y="19030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97" name="Google Shape;797;p76"/>
          <p:cNvCxnSpPr>
            <a:stCxn id="793" idx="6"/>
            <a:endCxn id="796" idx="4"/>
          </p:cNvCxnSpPr>
          <p:nvPr/>
        </p:nvCxnSpPr>
        <p:spPr>
          <a:xfrm flipH="1" rot="10800000">
            <a:off x="8667590" y="616112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76"/>
          <p:cNvCxnSpPr>
            <a:stCxn id="796" idx="2"/>
            <a:endCxn id="794" idx="6"/>
          </p:cNvCxnSpPr>
          <p:nvPr/>
        </p:nvCxnSpPr>
        <p:spPr>
          <a:xfrm flipH="1">
            <a:off x="8196423" y="403150"/>
            <a:ext cx="370800" cy="35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76"/>
          <p:cNvSpPr/>
          <p:nvPr/>
        </p:nvSpPr>
        <p:spPr>
          <a:xfrm>
            <a:off x="1304225" y="1395400"/>
            <a:ext cx="6626700" cy="2053800"/>
          </a:xfrm>
          <a:prstGeom prst="rect">
            <a:avLst/>
          </a:prstGeom>
          <a:solidFill>
            <a:srgbClr val="EBE224">
              <a:alpha val="8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graphs linking A and C will be invalid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7"/>
          <p:cNvSpPr/>
          <p:nvPr/>
        </p:nvSpPr>
        <p:spPr>
          <a:xfrm>
            <a:off x="671772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5" name="Google Shape;805;p77"/>
          <p:cNvSpPr/>
          <p:nvPr/>
        </p:nvSpPr>
        <p:spPr>
          <a:xfrm>
            <a:off x="93250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06" name="Google Shape;806;p77"/>
          <p:cNvCxnSpPr>
            <a:stCxn id="805" idx="4"/>
            <a:endCxn id="804" idx="2"/>
          </p:cNvCxnSpPr>
          <p:nvPr/>
        </p:nvCxnSpPr>
        <p:spPr>
          <a:xfrm>
            <a:off x="335050" y="636434"/>
            <a:ext cx="336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7" name="Google Shape;807;p77"/>
          <p:cNvSpPr/>
          <p:nvPr/>
        </p:nvSpPr>
        <p:spPr>
          <a:xfrm>
            <a:off x="1119965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08" name="Google Shape;808;p77"/>
          <p:cNvCxnSpPr>
            <a:stCxn id="804" idx="6"/>
            <a:endCxn id="807" idx="4"/>
          </p:cNvCxnSpPr>
          <p:nvPr/>
        </p:nvCxnSpPr>
        <p:spPr>
          <a:xfrm flipH="1" rot="10800000">
            <a:off x="1155372" y="636326"/>
            <a:ext cx="2064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77"/>
          <p:cNvCxnSpPr>
            <a:stCxn id="805" idx="6"/>
            <a:endCxn id="807" idx="2"/>
          </p:cNvCxnSpPr>
          <p:nvPr/>
        </p:nvCxnSpPr>
        <p:spPr>
          <a:xfrm>
            <a:off x="576850" y="423584"/>
            <a:ext cx="5430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77"/>
          <p:cNvSpPr/>
          <p:nvPr/>
        </p:nvSpPr>
        <p:spPr>
          <a:xfrm>
            <a:off x="2154337" y="803876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77"/>
          <p:cNvSpPr/>
          <p:nvPr/>
        </p:nvSpPr>
        <p:spPr>
          <a:xfrm>
            <a:off x="1764239" y="23984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12" name="Google Shape;812;p77"/>
          <p:cNvCxnSpPr>
            <a:stCxn id="811" idx="4"/>
            <a:endCxn id="810" idx="2"/>
          </p:cNvCxnSpPr>
          <p:nvPr/>
        </p:nvCxnSpPr>
        <p:spPr>
          <a:xfrm>
            <a:off x="2006039" y="665545"/>
            <a:ext cx="148200" cy="351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3" name="Google Shape;813;p77"/>
          <p:cNvSpPr/>
          <p:nvPr/>
        </p:nvSpPr>
        <p:spPr>
          <a:xfrm>
            <a:off x="2579611" y="21073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14" name="Google Shape;814;p77"/>
          <p:cNvCxnSpPr>
            <a:stCxn id="813" idx="4"/>
            <a:endCxn id="810" idx="6"/>
          </p:cNvCxnSpPr>
          <p:nvPr/>
        </p:nvCxnSpPr>
        <p:spPr>
          <a:xfrm flipH="1">
            <a:off x="2637811" y="636434"/>
            <a:ext cx="183600" cy="38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77"/>
          <p:cNvCxnSpPr>
            <a:stCxn id="813" idx="2"/>
            <a:endCxn id="811" idx="6"/>
          </p:cNvCxnSpPr>
          <p:nvPr/>
        </p:nvCxnSpPr>
        <p:spPr>
          <a:xfrm flipH="1">
            <a:off x="2247811" y="423584"/>
            <a:ext cx="3318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6" name="Google Shape;816;p77"/>
          <p:cNvSpPr/>
          <p:nvPr/>
        </p:nvSpPr>
        <p:spPr>
          <a:xfrm>
            <a:off x="3659718" y="749284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7" name="Google Shape;817;p77"/>
          <p:cNvSpPr/>
          <p:nvPr/>
        </p:nvSpPr>
        <p:spPr>
          <a:xfrm>
            <a:off x="3238653" y="21262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18" name="Google Shape;818;p77"/>
          <p:cNvCxnSpPr>
            <a:stCxn id="817" idx="4"/>
            <a:endCxn id="816" idx="2"/>
          </p:cNvCxnSpPr>
          <p:nvPr/>
        </p:nvCxnSpPr>
        <p:spPr>
          <a:xfrm>
            <a:off x="3480453" y="638320"/>
            <a:ext cx="179400" cy="323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77"/>
          <p:cNvSpPr/>
          <p:nvPr/>
        </p:nvSpPr>
        <p:spPr>
          <a:xfrm>
            <a:off x="4139413" y="23797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0" name="Google Shape;820;p77"/>
          <p:cNvCxnSpPr>
            <a:stCxn id="819" idx="4"/>
            <a:endCxn id="816" idx="6"/>
          </p:cNvCxnSpPr>
          <p:nvPr/>
        </p:nvCxnSpPr>
        <p:spPr>
          <a:xfrm flipH="1">
            <a:off x="4143313" y="663675"/>
            <a:ext cx="237900" cy="298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77"/>
          <p:cNvCxnSpPr>
            <a:stCxn id="817" idx="6"/>
            <a:endCxn id="819" idx="2"/>
          </p:cNvCxnSpPr>
          <p:nvPr/>
        </p:nvCxnSpPr>
        <p:spPr>
          <a:xfrm>
            <a:off x="3722253" y="425470"/>
            <a:ext cx="417300" cy="25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77"/>
          <p:cNvSpPr/>
          <p:nvPr/>
        </p:nvSpPr>
        <p:spPr>
          <a:xfrm>
            <a:off x="5236624" y="795085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77"/>
          <p:cNvSpPr/>
          <p:nvPr/>
        </p:nvSpPr>
        <p:spPr>
          <a:xfrm>
            <a:off x="4809064" y="23984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4" name="Google Shape;824;p77"/>
          <p:cNvCxnSpPr>
            <a:stCxn id="822" idx="2"/>
            <a:endCxn id="823" idx="4"/>
          </p:cNvCxnSpPr>
          <p:nvPr/>
        </p:nvCxnSpPr>
        <p:spPr>
          <a:xfrm rot="10800000">
            <a:off x="5050924" y="665635"/>
            <a:ext cx="185700" cy="342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5" name="Google Shape;825;p77"/>
          <p:cNvSpPr/>
          <p:nvPr/>
        </p:nvSpPr>
        <p:spPr>
          <a:xfrm>
            <a:off x="5619857" y="210723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26" name="Google Shape;826;p77"/>
          <p:cNvCxnSpPr>
            <a:stCxn id="825" idx="4"/>
            <a:endCxn id="822" idx="6"/>
          </p:cNvCxnSpPr>
          <p:nvPr/>
        </p:nvCxnSpPr>
        <p:spPr>
          <a:xfrm flipH="1">
            <a:off x="5720357" y="636423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77"/>
          <p:cNvCxnSpPr>
            <a:stCxn id="825" idx="2"/>
            <a:endCxn id="823" idx="6"/>
          </p:cNvCxnSpPr>
          <p:nvPr/>
        </p:nvCxnSpPr>
        <p:spPr>
          <a:xfrm flipH="1">
            <a:off x="5292557" y="423573"/>
            <a:ext cx="327300" cy="29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77"/>
          <p:cNvSpPr/>
          <p:nvPr/>
        </p:nvSpPr>
        <p:spPr>
          <a:xfrm>
            <a:off x="1063279" y="21112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9" name="Google Shape;829;p77"/>
          <p:cNvSpPr/>
          <p:nvPr/>
        </p:nvSpPr>
        <p:spPr>
          <a:xfrm>
            <a:off x="264640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30" name="Google Shape;830;p77"/>
          <p:cNvCxnSpPr>
            <a:stCxn id="829" idx="5"/>
            <a:endCxn id="828" idx="2"/>
          </p:cNvCxnSpPr>
          <p:nvPr/>
        </p:nvCxnSpPr>
        <p:spPr>
          <a:xfrm>
            <a:off x="689710" y="207317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" name="Google Shape;831;p77"/>
          <p:cNvSpPr/>
          <p:nvPr/>
        </p:nvSpPr>
        <p:spPr>
          <a:xfrm>
            <a:off x="1861747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32" name="Google Shape;832;p77"/>
          <p:cNvCxnSpPr>
            <a:stCxn id="828" idx="6"/>
            <a:endCxn id="831" idx="3"/>
          </p:cNvCxnSpPr>
          <p:nvPr/>
        </p:nvCxnSpPr>
        <p:spPr>
          <a:xfrm flipH="1" rot="10800000">
            <a:off x="1561279" y="20731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3" name="Google Shape;833;p77"/>
          <p:cNvSpPr/>
          <p:nvPr/>
        </p:nvSpPr>
        <p:spPr>
          <a:xfrm>
            <a:off x="3231737" y="211566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77"/>
          <p:cNvSpPr/>
          <p:nvPr/>
        </p:nvSpPr>
        <p:spPr>
          <a:xfrm>
            <a:off x="2583261" y="164881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35" name="Google Shape;835;p77"/>
          <p:cNvCxnSpPr>
            <a:stCxn id="834" idx="5"/>
            <a:endCxn id="833" idx="2"/>
          </p:cNvCxnSpPr>
          <p:nvPr/>
        </p:nvCxnSpPr>
        <p:spPr>
          <a:xfrm>
            <a:off x="3008330" y="204520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6" name="Google Shape;836;p77"/>
          <p:cNvSpPr/>
          <p:nvPr/>
        </p:nvSpPr>
        <p:spPr>
          <a:xfrm>
            <a:off x="3946339" y="167679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37" name="Google Shape;837;p77"/>
          <p:cNvCxnSpPr>
            <a:stCxn id="836" idx="3"/>
            <a:endCxn id="833" idx="6"/>
          </p:cNvCxnSpPr>
          <p:nvPr/>
        </p:nvCxnSpPr>
        <p:spPr>
          <a:xfrm flipH="1">
            <a:off x="3729770" y="207318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8" name="Google Shape;838;p77"/>
          <p:cNvSpPr/>
          <p:nvPr/>
        </p:nvSpPr>
        <p:spPr>
          <a:xfrm>
            <a:off x="5437730" y="208938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9" name="Google Shape;839;p77"/>
          <p:cNvSpPr/>
          <p:nvPr/>
        </p:nvSpPr>
        <p:spPr>
          <a:xfrm>
            <a:off x="4733958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0" name="Google Shape;840;p77"/>
          <p:cNvCxnSpPr>
            <a:stCxn id="838" idx="2"/>
            <a:endCxn id="839" idx="5"/>
          </p:cNvCxnSpPr>
          <p:nvPr/>
        </p:nvCxnSpPr>
        <p:spPr>
          <a:xfrm rot="10800000">
            <a:off x="5159030" y="204528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1" name="Google Shape;841;p77"/>
          <p:cNvSpPr/>
          <p:nvPr/>
        </p:nvSpPr>
        <p:spPr>
          <a:xfrm>
            <a:off x="6136595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2" name="Google Shape;842;p77"/>
          <p:cNvCxnSpPr>
            <a:stCxn id="841" idx="3"/>
            <a:endCxn id="838" idx="6"/>
          </p:cNvCxnSpPr>
          <p:nvPr/>
        </p:nvCxnSpPr>
        <p:spPr>
          <a:xfrm flipH="1">
            <a:off x="5935625" y="204519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3" name="Google Shape;843;p77"/>
          <p:cNvSpPr/>
          <p:nvPr/>
        </p:nvSpPr>
        <p:spPr>
          <a:xfrm>
            <a:off x="7706923" y="21366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4" name="Google Shape;844;p77"/>
          <p:cNvSpPr/>
          <p:nvPr/>
        </p:nvSpPr>
        <p:spPr>
          <a:xfrm>
            <a:off x="6908284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5" name="Google Shape;845;p77"/>
          <p:cNvCxnSpPr>
            <a:stCxn id="843" idx="2"/>
            <a:endCxn id="844" idx="5"/>
          </p:cNvCxnSpPr>
          <p:nvPr/>
        </p:nvCxnSpPr>
        <p:spPr>
          <a:xfrm rot="10800000">
            <a:off x="7333423" y="20985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77"/>
          <p:cNvSpPr/>
          <p:nvPr/>
        </p:nvSpPr>
        <p:spPr>
          <a:xfrm>
            <a:off x="8378829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47" name="Google Shape;847;p77"/>
          <p:cNvCxnSpPr>
            <a:stCxn id="843" idx="6"/>
            <a:endCxn id="846" idx="3"/>
          </p:cNvCxnSpPr>
          <p:nvPr/>
        </p:nvCxnSpPr>
        <p:spPr>
          <a:xfrm flipH="1" rot="10800000">
            <a:off x="8204923" y="2098531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8" name="Google Shape;848;p77"/>
          <p:cNvSpPr/>
          <p:nvPr/>
        </p:nvSpPr>
        <p:spPr>
          <a:xfrm>
            <a:off x="1030314" y="31912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9" name="Google Shape;849;p77"/>
          <p:cNvSpPr/>
          <p:nvPr/>
        </p:nvSpPr>
        <p:spPr>
          <a:xfrm>
            <a:off x="231675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50" name="Google Shape;850;p77"/>
          <p:cNvCxnSpPr>
            <a:stCxn id="849" idx="5"/>
            <a:endCxn id="848" idx="2"/>
          </p:cNvCxnSpPr>
          <p:nvPr/>
        </p:nvCxnSpPr>
        <p:spPr>
          <a:xfrm>
            <a:off x="656745" y="3153168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77"/>
          <p:cNvSpPr/>
          <p:nvPr/>
        </p:nvSpPr>
        <p:spPr>
          <a:xfrm>
            <a:off x="1828782" y="27567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52" name="Google Shape;852;p77"/>
          <p:cNvCxnSpPr>
            <a:stCxn id="848" idx="6"/>
            <a:endCxn id="851" idx="3"/>
          </p:cNvCxnSpPr>
          <p:nvPr/>
        </p:nvCxnSpPr>
        <p:spPr>
          <a:xfrm flipH="1" rot="10800000">
            <a:off x="1528314" y="31531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3" name="Google Shape;853;p77"/>
          <p:cNvSpPr/>
          <p:nvPr/>
        </p:nvSpPr>
        <p:spPr>
          <a:xfrm>
            <a:off x="3198771" y="31956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4" name="Google Shape;854;p77"/>
          <p:cNvSpPr/>
          <p:nvPr/>
        </p:nvSpPr>
        <p:spPr>
          <a:xfrm>
            <a:off x="2550295" y="272880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55" name="Google Shape;855;p77"/>
          <p:cNvCxnSpPr>
            <a:stCxn id="854" idx="5"/>
            <a:endCxn id="853" idx="2"/>
          </p:cNvCxnSpPr>
          <p:nvPr/>
        </p:nvCxnSpPr>
        <p:spPr>
          <a:xfrm>
            <a:off x="2975365" y="3125194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p77"/>
          <p:cNvSpPr/>
          <p:nvPr/>
        </p:nvSpPr>
        <p:spPr>
          <a:xfrm>
            <a:off x="3913374" y="275678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57" name="Google Shape;857;p77"/>
          <p:cNvCxnSpPr>
            <a:stCxn id="856" idx="3"/>
            <a:endCxn id="853" idx="6"/>
          </p:cNvCxnSpPr>
          <p:nvPr/>
        </p:nvCxnSpPr>
        <p:spPr>
          <a:xfrm flipH="1">
            <a:off x="3696805" y="3153178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77"/>
          <p:cNvSpPr/>
          <p:nvPr/>
        </p:nvSpPr>
        <p:spPr>
          <a:xfrm>
            <a:off x="5404764" y="316938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9" name="Google Shape;859;p77"/>
          <p:cNvSpPr/>
          <p:nvPr/>
        </p:nvSpPr>
        <p:spPr>
          <a:xfrm>
            <a:off x="4700992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0" name="Google Shape;860;p77"/>
          <p:cNvCxnSpPr>
            <a:stCxn id="858" idx="2"/>
            <a:endCxn id="859" idx="5"/>
          </p:cNvCxnSpPr>
          <p:nvPr/>
        </p:nvCxnSpPr>
        <p:spPr>
          <a:xfrm rot="10800000">
            <a:off x="5126064" y="3125280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1" name="Google Shape;861;p77"/>
          <p:cNvSpPr/>
          <p:nvPr/>
        </p:nvSpPr>
        <p:spPr>
          <a:xfrm>
            <a:off x="6103629" y="2728793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2" name="Google Shape;862;p77"/>
          <p:cNvCxnSpPr>
            <a:stCxn id="861" idx="3"/>
            <a:endCxn id="858" idx="6"/>
          </p:cNvCxnSpPr>
          <p:nvPr/>
        </p:nvCxnSpPr>
        <p:spPr>
          <a:xfrm flipH="1">
            <a:off x="5902660" y="3125183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3" name="Google Shape;863;p77"/>
          <p:cNvSpPr/>
          <p:nvPr/>
        </p:nvSpPr>
        <p:spPr>
          <a:xfrm>
            <a:off x="7673958" y="321662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4" name="Google Shape;864;p77"/>
          <p:cNvSpPr/>
          <p:nvPr/>
        </p:nvSpPr>
        <p:spPr>
          <a:xfrm>
            <a:off x="6875319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5" name="Google Shape;865;p77"/>
          <p:cNvCxnSpPr>
            <a:stCxn id="863" idx="2"/>
            <a:endCxn id="864" idx="5"/>
          </p:cNvCxnSpPr>
          <p:nvPr/>
        </p:nvCxnSpPr>
        <p:spPr>
          <a:xfrm rot="10800000">
            <a:off x="7300458" y="3178524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6" name="Google Shape;866;p77"/>
          <p:cNvSpPr/>
          <p:nvPr/>
        </p:nvSpPr>
        <p:spPr>
          <a:xfrm>
            <a:off x="8345864" y="2782178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67" name="Google Shape;867;p77"/>
          <p:cNvCxnSpPr>
            <a:stCxn id="863" idx="6"/>
            <a:endCxn id="866" idx="3"/>
          </p:cNvCxnSpPr>
          <p:nvPr/>
        </p:nvCxnSpPr>
        <p:spPr>
          <a:xfrm flipH="1" rot="10800000">
            <a:off x="8171958" y="3178524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8" name="Google Shape;868;p77"/>
          <p:cNvSpPr/>
          <p:nvPr/>
        </p:nvSpPr>
        <p:spPr>
          <a:xfrm>
            <a:off x="1098784" y="429920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9" name="Google Shape;869;p77"/>
          <p:cNvSpPr/>
          <p:nvPr/>
        </p:nvSpPr>
        <p:spPr>
          <a:xfrm>
            <a:off x="300145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0" name="Google Shape;870;p77"/>
          <p:cNvCxnSpPr>
            <a:stCxn id="869" idx="5"/>
            <a:endCxn id="868" idx="2"/>
          </p:cNvCxnSpPr>
          <p:nvPr/>
        </p:nvCxnSpPr>
        <p:spPr>
          <a:xfrm>
            <a:off x="725215" y="426114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1" name="Google Shape;871;p77"/>
          <p:cNvSpPr/>
          <p:nvPr/>
        </p:nvSpPr>
        <p:spPr>
          <a:xfrm>
            <a:off x="1897252" y="386475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2" name="Google Shape;872;p77"/>
          <p:cNvCxnSpPr>
            <a:stCxn id="868" idx="6"/>
            <a:endCxn id="871" idx="3"/>
          </p:cNvCxnSpPr>
          <p:nvPr/>
        </p:nvCxnSpPr>
        <p:spPr>
          <a:xfrm flipH="1" rot="10800000">
            <a:off x="1596784" y="426110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3" name="Google Shape;873;p77"/>
          <p:cNvSpPr/>
          <p:nvPr/>
        </p:nvSpPr>
        <p:spPr>
          <a:xfrm>
            <a:off x="3267241" y="430363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4" name="Google Shape;874;p77"/>
          <p:cNvSpPr/>
          <p:nvPr/>
        </p:nvSpPr>
        <p:spPr>
          <a:xfrm>
            <a:off x="2618765" y="383678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5" name="Google Shape;875;p77"/>
          <p:cNvCxnSpPr>
            <a:stCxn id="874" idx="5"/>
            <a:endCxn id="873" idx="2"/>
          </p:cNvCxnSpPr>
          <p:nvPr/>
        </p:nvCxnSpPr>
        <p:spPr>
          <a:xfrm>
            <a:off x="3043835" y="423317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6" name="Google Shape;876;p77"/>
          <p:cNvSpPr/>
          <p:nvPr/>
        </p:nvSpPr>
        <p:spPr>
          <a:xfrm>
            <a:off x="3981844" y="386476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7" name="Google Shape;877;p77"/>
          <p:cNvCxnSpPr>
            <a:stCxn id="876" idx="3"/>
            <a:endCxn id="873" idx="6"/>
          </p:cNvCxnSpPr>
          <p:nvPr/>
        </p:nvCxnSpPr>
        <p:spPr>
          <a:xfrm flipH="1">
            <a:off x="3765274" y="426115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p77"/>
          <p:cNvSpPr/>
          <p:nvPr/>
        </p:nvSpPr>
        <p:spPr>
          <a:xfrm>
            <a:off x="5473234" y="427735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9" name="Google Shape;879;p77"/>
          <p:cNvSpPr/>
          <p:nvPr/>
        </p:nvSpPr>
        <p:spPr>
          <a:xfrm>
            <a:off x="4769462" y="3836769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80" name="Google Shape;880;p77"/>
          <p:cNvCxnSpPr>
            <a:stCxn id="878" idx="2"/>
            <a:endCxn id="879" idx="5"/>
          </p:cNvCxnSpPr>
          <p:nvPr/>
        </p:nvCxnSpPr>
        <p:spPr>
          <a:xfrm rot="10800000">
            <a:off x="5194534" y="423325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1" name="Google Shape;881;p77"/>
          <p:cNvSpPr/>
          <p:nvPr/>
        </p:nvSpPr>
        <p:spPr>
          <a:xfrm>
            <a:off x="6172099" y="383677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82" name="Google Shape;882;p77"/>
          <p:cNvCxnSpPr>
            <a:stCxn id="881" idx="3"/>
            <a:endCxn id="878" idx="6"/>
          </p:cNvCxnSpPr>
          <p:nvPr/>
        </p:nvCxnSpPr>
        <p:spPr>
          <a:xfrm flipH="1">
            <a:off x="5971130" y="423316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3" name="Google Shape;883;p77"/>
          <p:cNvSpPr/>
          <p:nvPr/>
        </p:nvSpPr>
        <p:spPr>
          <a:xfrm>
            <a:off x="7742427" y="43246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4" name="Google Shape;884;p77"/>
          <p:cNvSpPr/>
          <p:nvPr/>
        </p:nvSpPr>
        <p:spPr>
          <a:xfrm>
            <a:off x="6943789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85" name="Google Shape;885;p77"/>
          <p:cNvCxnSpPr>
            <a:stCxn id="883" idx="2"/>
            <a:endCxn id="884" idx="5"/>
          </p:cNvCxnSpPr>
          <p:nvPr/>
        </p:nvCxnSpPr>
        <p:spPr>
          <a:xfrm rot="10800000">
            <a:off x="7368927" y="4286500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6" name="Google Shape;886;p77"/>
          <p:cNvSpPr/>
          <p:nvPr/>
        </p:nvSpPr>
        <p:spPr>
          <a:xfrm>
            <a:off x="8414334" y="3890154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87" name="Google Shape;887;p77"/>
          <p:cNvCxnSpPr>
            <a:stCxn id="883" idx="6"/>
            <a:endCxn id="886" idx="3"/>
          </p:cNvCxnSpPr>
          <p:nvPr/>
        </p:nvCxnSpPr>
        <p:spPr>
          <a:xfrm flipH="1" rot="10800000">
            <a:off x="8240427" y="4286500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8" name="Google Shape;888;p77"/>
          <p:cNvSpPr/>
          <p:nvPr/>
        </p:nvSpPr>
        <p:spPr>
          <a:xfrm>
            <a:off x="6741425" y="681300"/>
            <a:ext cx="483600" cy="4755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9" name="Google Shape;889;p77"/>
          <p:cNvSpPr/>
          <p:nvPr/>
        </p:nvSpPr>
        <p:spPr>
          <a:xfrm>
            <a:off x="6301713" y="21071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0" name="Google Shape;890;p77"/>
          <p:cNvCxnSpPr>
            <a:stCxn id="888" idx="2"/>
            <a:endCxn id="889" idx="4"/>
          </p:cNvCxnSpPr>
          <p:nvPr/>
        </p:nvCxnSpPr>
        <p:spPr>
          <a:xfrm rot="10800000">
            <a:off x="6543425" y="636450"/>
            <a:ext cx="198000" cy="2826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1" name="Google Shape;891;p77"/>
          <p:cNvSpPr/>
          <p:nvPr/>
        </p:nvSpPr>
        <p:spPr>
          <a:xfrm>
            <a:off x="7100286" y="190291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2" name="Google Shape;892;p77"/>
          <p:cNvCxnSpPr>
            <a:stCxn id="888" idx="6"/>
            <a:endCxn id="891" idx="4"/>
          </p:cNvCxnSpPr>
          <p:nvPr/>
        </p:nvCxnSpPr>
        <p:spPr>
          <a:xfrm flipH="1" rot="10800000">
            <a:off x="7225025" y="616050"/>
            <a:ext cx="117000" cy="303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77"/>
          <p:cNvCxnSpPr>
            <a:stCxn id="889" idx="6"/>
            <a:endCxn id="891" idx="2"/>
          </p:cNvCxnSpPr>
          <p:nvPr/>
        </p:nvCxnSpPr>
        <p:spPr>
          <a:xfrm flipH="1" rot="10800000">
            <a:off x="6785313" y="403161"/>
            <a:ext cx="315000" cy="20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77"/>
          <p:cNvSpPr/>
          <p:nvPr/>
        </p:nvSpPr>
        <p:spPr>
          <a:xfrm>
            <a:off x="8183990" y="774662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5" name="Google Shape;895;p77"/>
          <p:cNvSpPr/>
          <p:nvPr/>
        </p:nvSpPr>
        <p:spPr>
          <a:xfrm>
            <a:off x="7712830" y="225367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6" name="Google Shape;896;p77"/>
          <p:cNvCxnSpPr>
            <a:stCxn id="894" idx="2"/>
            <a:endCxn id="895" idx="4"/>
          </p:cNvCxnSpPr>
          <p:nvPr/>
        </p:nvCxnSpPr>
        <p:spPr>
          <a:xfrm rot="10800000">
            <a:off x="7954490" y="651212"/>
            <a:ext cx="229500" cy="33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7" name="Google Shape;897;p77"/>
          <p:cNvSpPr/>
          <p:nvPr/>
        </p:nvSpPr>
        <p:spPr>
          <a:xfrm>
            <a:off x="8567223" y="190300"/>
            <a:ext cx="483600" cy="425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98" name="Google Shape;898;p77"/>
          <p:cNvCxnSpPr>
            <a:stCxn id="894" idx="6"/>
            <a:endCxn id="897" idx="4"/>
          </p:cNvCxnSpPr>
          <p:nvPr/>
        </p:nvCxnSpPr>
        <p:spPr>
          <a:xfrm flipH="1" rot="10800000">
            <a:off x="8667590" y="616112"/>
            <a:ext cx="1413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9" name="Google Shape;899;p77"/>
          <p:cNvCxnSpPr>
            <a:stCxn id="897" idx="2"/>
            <a:endCxn id="895" idx="6"/>
          </p:cNvCxnSpPr>
          <p:nvPr/>
        </p:nvCxnSpPr>
        <p:spPr>
          <a:xfrm flipH="1">
            <a:off x="8196423" y="403150"/>
            <a:ext cx="370800" cy="35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0" name="Google Shape;900;p77"/>
          <p:cNvSpPr/>
          <p:nvPr/>
        </p:nvSpPr>
        <p:spPr>
          <a:xfrm>
            <a:off x="21650" y="75825"/>
            <a:ext cx="9144000" cy="1302900"/>
          </a:xfrm>
          <a:prstGeom prst="rect">
            <a:avLst/>
          </a:prstGeom>
          <a:solidFill>
            <a:srgbClr val="CC4125">
              <a:alpha val="3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7"/>
          <p:cNvSpPr/>
          <p:nvPr/>
        </p:nvSpPr>
        <p:spPr>
          <a:xfrm>
            <a:off x="17050" y="3798575"/>
            <a:ext cx="9144000" cy="1162800"/>
          </a:xfrm>
          <a:prstGeom prst="rect">
            <a:avLst/>
          </a:prstGeom>
          <a:solidFill>
            <a:srgbClr val="CC4125">
              <a:alpha val="3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77"/>
          <p:cNvSpPr/>
          <p:nvPr/>
        </p:nvSpPr>
        <p:spPr>
          <a:xfrm>
            <a:off x="17050" y="2649598"/>
            <a:ext cx="9144000" cy="1100400"/>
          </a:xfrm>
          <a:prstGeom prst="rect">
            <a:avLst/>
          </a:prstGeom>
          <a:solidFill>
            <a:srgbClr val="CC4125">
              <a:alpha val="33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8"/>
          <p:cNvSpPr/>
          <p:nvPr/>
        </p:nvSpPr>
        <p:spPr>
          <a:xfrm>
            <a:off x="1178700" y="248750"/>
            <a:ext cx="67866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There are four possible graphs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8" name="Google Shape;908;p78"/>
          <p:cNvSpPr/>
          <p:nvPr/>
        </p:nvSpPr>
        <p:spPr>
          <a:xfrm>
            <a:off x="1063279" y="21112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9" name="Google Shape;909;p78"/>
          <p:cNvSpPr/>
          <p:nvPr/>
        </p:nvSpPr>
        <p:spPr>
          <a:xfrm>
            <a:off x="264640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10" name="Google Shape;910;p78"/>
          <p:cNvCxnSpPr>
            <a:stCxn id="909" idx="5"/>
            <a:endCxn id="908" idx="2"/>
          </p:cNvCxnSpPr>
          <p:nvPr/>
        </p:nvCxnSpPr>
        <p:spPr>
          <a:xfrm>
            <a:off x="689710" y="207317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1" name="Google Shape;911;p78"/>
          <p:cNvSpPr/>
          <p:nvPr/>
        </p:nvSpPr>
        <p:spPr>
          <a:xfrm>
            <a:off x="1861747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12" name="Google Shape;912;p78"/>
          <p:cNvCxnSpPr>
            <a:stCxn id="908" idx="6"/>
            <a:endCxn id="911" idx="3"/>
          </p:cNvCxnSpPr>
          <p:nvPr/>
        </p:nvCxnSpPr>
        <p:spPr>
          <a:xfrm flipH="1" rot="10800000">
            <a:off x="1561279" y="20731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3" name="Google Shape;913;p78"/>
          <p:cNvSpPr/>
          <p:nvPr/>
        </p:nvSpPr>
        <p:spPr>
          <a:xfrm>
            <a:off x="3231737" y="211566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4" name="Google Shape;914;p78"/>
          <p:cNvSpPr/>
          <p:nvPr/>
        </p:nvSpPr>
        <p:spPr>
          <a:xfrm>
            <a:off x="2583261" y="164881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15" name="Google Shape;915;p78"/>
          <p:cNvCxnSpPr>
            <a:stCxn id="914" idx="5"/>
            <a:endCxn id="913" idx="2"/>
          </p:cNvCxnSpPr>
          <p:nvPr/>
        </p:nvCxnSpPr>
        <p:spPr>
          <a:xfrm>
            <a:off x="3008330" y="204520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6" name="Google Shape;916;p78"/>
          <p:cNvSpPr/>
          <p:nvPr/>
        </p:nvSpPr>
        <p:spPr>
          <a:xfrm>
            <a:off x="3946339" y="167679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17" name="Google Shape;917;p78"/>
          <p:cNvCxnSpPr>
            <a:stCxn id="916" idx="3"/>
            <a:endCxn id="913" idx="6"/>
          </p:cNvCxnSpPr>
          <p:nvPr/>
        </p:nvCxnSpPr>
        <p:spPr>
          <a:xfrm flipH="1">
            <a:off x="3729770" y="207318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8" name="Google Shape;918;p78"/>
          <p:cNvSpPr/>
          <p:nvPr/>
        </p:nvSpPr>
        <p:spPr>
          <a:xfrm>
            <a:off x="5437730" y="208938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78"/>
          <p:cNvSpPr/>
          <p:nvPr/>
        </p:nvSpPr>
        <p:spPr>
          <a:xfrm>
            <a:off x="4733958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0" name="Google Shape;920;p78"/>
          <p:cNvCxnSpPr>
            <a:stCxn id="918" idx="2"/>
            <a:endCxn id="919" idx="5"/>
          </p:cNvCxnSpPr>
          <p:nvPr/>
        </p:nvCxnSpPr>
        <p:spPr>
          <a:xfrm rot="10800000">
            <a:off x="5159030" y="204528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78"/>
          <p:cNvSpPr/>
          <p:nvPr/>
        </p:nvSpPr>
        <p:spPr>
          <a:xfrm>
            <a:off x="6136595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2" name="Google Shape;922;p78"/>
          <p:cNvCxnSpPr>
            <a:stCxn id="921" idx="3"/>
            <a:endCxn id="918" idx="6"/>
          </p:cNvCxnSpPr>
          <p:nvPr/>
        </p:nvCxnSpPr>
        <p:spPr>
          <a:xfrm flipH="1">
            <a:off x="5935625" y="204519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78"/>
          <p:cNvSpPr/>
          <p:nvPr/>
        </p:nvSpPr>
        <p:spPr>
          <a:xfrm>
            <a:off x="7706923" y="21366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4" name="Google Shape;924;p78"/>
          <p:cNvSpPr/>
          <p:nvPr/>
        </p:nvSpPr>
        <p:spPr>
          <a:xfrm>
            <a:off x="6908284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5" name="Google Shape;925;p78"/>
          <p:cNvCxnSpPr>
            <a:stCxn id="923" idx="2"/>
            <a:endCxn id="924" idx="5"/>
          </p:cNvCxnSpPr>
          <p:nvPr/>
        </p:nvCxnSpPr>
        <p:spPr>
          <a:xfrm rot="10800000">
            <a:off x="7333423" y="20985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78"/>
          <p:cNvSpPr/>
          <p:nvPr/>
        </p:nvSpPr>
        <p:spPr>
          <a:xfrm>
            <a:off x="8378829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27" name="Google Shape;927;p78"/>
          <p:cNvCxnSpPr>
            <a:stCxn id="923" idx="6"/>
            <a:endCxn id="926" idx="3"/>
          </p:cNvCxnSpPr>
          <p:nvPr/>
        </p:nvCxnSpPr>
        <p:spPr>
          <a:xfrm flipH="1" rot="10800000">
            <a:off x="8204923" y="2098531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9"/>
          <p:cNvSpPr/>
          <p:nvPr/>
        </p:nvSpPr>
        <p:spPr>
          <a:xfrm>
            <a:off x="1178700" y="248750"/>
            <a:ext cx="6786600" cy="7314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Using d-separation criterion, we select the second graph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3" name="Google Shape;933;p79"/>
          <p:cNvSpPr/>
          <p:nvPr/>
        </p:nvSpPr>
        <p:spPr>
          <a:xfrm>
            <a:off x="1063279" y="21112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4" name="Google Shape;934;p79"/>
          <p:cNvSpPr/>
          <p:nvPr/>
        </p:nvSpPr>
        <p:spPr>
          <a:xfrm>
            <a:off x="264640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5" name="Google Shape;935;p79"/>
          <p:cNvCxnSpPr>
            <a:stCxn id="934" idx="5"/>
            <a:endCxn id="933" idx="2"/>
          </p:cNvCxnSpPr>
          <p:nvPr/>
        </p:nvCxnSpPr>
        <p:spPr>
          <a:xfrm>
            <a:off x="689710" y="2073175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6" name="Google Shape;936;p79"/>
          <p:cNvSpPr/>
          <p:nvPr/>
        </p:nvSpPr>
        <p:spPr>
          <a:xfrm>
            <a:off x="1861747" y="16767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37" name="Google Shape;937;p79"/>
          <p:cNvCxnSpPr>
            <a:stCxn id="933" idx="6"/>
            <a:endCxn id="936" idx="3"/>
          </p:cNvCxnSpPr>
          <p:nvPr/>
        </p:nvCxnSpPr>
        <p:spPr>
          <a:xfrm flipH="1" rot="10800000">
            <a:off x="1561279" y="20731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8" name="Google Shape;938;p79"/>
          <p:cNvSpPr/>
          <p:nvPr/>
        </p:nvSpPr>
        <p:spPr>
          <a:xfrm>
            <a:off x="3231737" y="211566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79"/>
          <p:cNvSpPr/>
          <p:nvPr/>
        </p:nvSpPr>
        <p:spPr>
          <a:xfrm>
            <a:off x="2583261" y="164881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0" name="Google Shape;940;p79"/>
          <p:cNvCxnSpPr>
            <a:stCxn id="939" idx="5"/>
            <a:endCxn id="938" idx="2"/>
          </p:cNvCxnSpPr>
          <p:nvPr/>
        </p:nvCxnSpPr>
        <p:spPr>
          <a:xfrm>
            <a:off x="3008330" y="2045201"/>
            <a:ext cx="223500" cy="30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1" name="Google Shape;941;p79"/>
          <p:cNvSpPr/>
          <p:nvPr/>
        </p:nvSpPr>
        <p:spPr>
          <a:xfrm>
            <a:off x="3946339" y="167679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2" name="Google Shape;942;p79"/>
          <p:cNvCxnSpPr>
            <a:stCxn id="941" idx="3"/>
            <a:endCxn id="938" idx="6"/>
          </p:cNvCxnSpPr>
          <p:nvPr/>
        </p:nvCxnSpPr>
        <p:spPr>
          <a:xfrm flipH="1">
            <a:off x="3729770" y="2073185"/>
            <a:ext cx="289500" cy="274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3" name="Google Shape;943;p79"/>
          <p:cNvSpPr/>
          <p:nvPr/>
        </p:nvSpPr>
        <p:spPr>
          <a:xfrm>
            <a:off x="5437730" y="2089387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4" name="Google Shape;944;p79"/>
          <p:cNvSpPr/>
          <p:nvPr/>
        </p:nvSpPr>
        <p:spPr>
          <a:xfrm>
            <a:off x="4733958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5" name="Google Shape;945;p79"/>
          <p:cNvCxnSpPr>
            <a:stCxn id="943" idx="2"/>
            <a:endCxn id="944" idx="5"/>
          </p:cNvCxnSpPr>
          <p:nvPr/>
        </p:nvCxnSpPr>
        <p:spPr>
          <a:xfrm rot="10800000">
            <a:off x="5159030" y="2045287"/>
            <a:ext cx="2787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6" name="Google Shape;946;p79"/>
          <p:cNvSpPr/>
          <p:nvPr/>
        </p:nvSpPr>
        <p:spPr>
          <a:xfrm>
            <a:off x="6136595" y="1648800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47" name="Google Shape;947;p79"/>
          <p:cNvCxnSpPr>
            <a:stCxn id="946" idx="3"/>
            <a:endCxn id="943" idx="6"/>
          </p:cNvCxnSpPr>
          <p:nvPr/>
        </p:nvCxnSpPr>
        <p:spPr>
          <a:xfrm flipH="1">
            <a:off x="5935625" y="2045190"/>
            <a:ext cx="273900" cy="276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8" name="Google Shape;948;p79"/>
          <p:cNvSpPr/>
          <p:nvPr/>
        </p:nvSpPr>
        <p:spPr>
          <a:xfrm>
            <a:off x="7706923" y="2136631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9" name="Google Shape;949;p79"/>
          <p:cNvSpPr/>
          <p:nvPr/>
        </p:nvSpPr>
        <p:spPr>
          <a:xfrm>
            <a:off x="6908284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50" name="Google Shape;950;p79"/>
          <p:cNvCxnSpPr>
            <a:stCxn id="948" idx="2"/>
            <a:endCxn id="949" idx="5"/>
          </p:cNvCxnSpPr>
          <p:nvPr/>
        </p:nvCxnSpPr>
        <p:spPr>
          <a:xfrm rot="10800000">
            <a:off x="7333423" y="2098531"/>
            <a:ext cx="3735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1" name="Google Shape;951;p79"/>
          <p:cNvSpPr/>
          <p:nvPr/>
        </p:nvSpPr>
        <p:spPr>
          <a:xfrm>
            <a:off x="8378829" y="1702185"/>
            <a:ext cx="498000" cy="464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52" name="Google Shape;952;p79"/>
          <p:cNvCxnSpPr>
            <a:stCxn id="948" idx="6"/>
            <a:endCxn id="951" idx="3"/>
          </p:cNvCxnSpPr>
          <p:nvPr/>
        </p:nvCxnSpPr>
        <p:spPr>
          <a:xfrm flipH="1" rot="10800000">
            <a:off x="8204923" y="2098531"/>
            <a:ext cx="246900" cy="2703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3" name="Google Shape;953;p79"/>
          <p:cNvSpPr/>
          <p:nvPr/>
        </p:nvSpPr>
        <p:spPr>
          <a:xfrm>
            <a:off x="2450250" y="1500625"/>
            <a:ext cx="2171100" cy="1346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0"/>
          <p:cNvSpPr txBox="1"/>
          <p:nvPr>
            <p:ph idx="1" type="body"/>
          </p:nvPr>
        </p:nvSpPr>
        <p:spPr>
          <a:xfrm>
            <a:off x="136700" y="1201325"/>
            <a:ext cx="33636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 and C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C are not correlated.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9" name="Google Shape;959;p80"/>
          <p:cNvSpPr/>
          <p:nvPr/>
        </p:nvSpPr>
        <p:spPr>
          <a:xfrm>
            <a:off x="4470998" y="1204198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0" name="Google Shape;960;p80"/>
          <p:cNvSpPr/>
          <p:nvPr/>
        </p:nvSpPr>
        <p:spPr>
          <a:xfrm>
            <a:off x="3403125" y="1204198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61" name="Google Shape;961;p80"/>
          <p:cNvCxnSpPr>
            <a:stCxn id="960" idx="6"/>
            <a:endCxn id="959" idx="2"/>
          </p:cNvCxnSpPr>
          <p:nvPr/>
        </p:nvCxnSpPr>
        <p:spPr>
          <a:xfrm>
            <a:off x="4016925" y="1480048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2" name="Google Shape;962;p80"/>
          <p:cNvSpPr/>
          <p:nvPr/>
        </p:nvSpPr>
        <p:spPr>
          <a:xfrm>
            <a:off x="4517187" y="1968444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3" name="Google Shape;963;p80"/>
          <p:cNvSpPr/>
          <p:nvPr/>
        </p:nvSpPr>
        <p:spPr>
          <a:xfrm>
            <a:off x="3449314" y="1968444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64" name="Google Shape;964;p80"/>
          <p:cNvCxnSpPr>
            <a:stCxn id="963" idx="6"/>
            <a:endCxn id="962" idx="2"/>
          </p:cNvCxnSpPr>
          <p:nvPr/>
        </p:nvCxnSpPr>
        <p:spPr>
          <a:xfrm>
            <a:off x="4063114" y="2244294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80"/>
          <p:cNvSpPr/>
          <p:nvPr/>
        </p:nvSpPr>
        <p:spPr>
          <a:xfrm>
            <a:off x="4517157" y="2732675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80"/>
          <p:cNvSpPr/>
          <p:nvPr/>
        </p:nvSpPr>
        <p:spPr>
          <a:xfrm>
            <a:off x="3449285" y="2732675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67" name="Google Shape;967;p80"/>
          <p:cNvCxnSpPr>
            <a:stCxn id="966" idx="6"/>
            <a:endCxn id="965" idx="2"/>
          </p:cNvCxnSpPr>
          <p:nvPr/>
        </p:nvCxnSpPr>
        <p:spPr>
          <a:xfrm>
            <a:off x="4063085" y="3008525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8" name="Google Shape;968;p80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2: 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969" name="Google Shape;969;p80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970" name="Google Shape;970;p80"/>
          <p:cNvSpPr/>
          <p:nvPr/>
        </p:nvSpPr>
        <p:spPr>
          <a:xfrm>
            <a:off x="7374086" y="2334115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1" name="Google Shape;971;p80"/>
          <p:cNvSpPr/>
          <p:nvPr/>
        </p:nvSpPr>
        <p:spPr>
          <a:xfrm>
            <a:off x="6496921" y="1702634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72" name="Google Shape;972;p80"/>
          <p:cNvCxnSpPr>
            <a:stCxn id="971" idx="5"/>
            <a:endCxn id="970" idx="2"/>
          </p:cNvCxnSpPr>
          <p:nvPr/>
        </p:nvCxnSpPr>
        <p:spPr>
          <a:xfrm>
            <a:off x="7071789" y="2238836"/>
            <a:ext cx="302400" cy="409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3" name="Google Shape;973;p80"/>
          <p:cNvSpPr/>
          <p:nvPr/>
        </p:nvSpPr>
        <p:spPr>
          <a:xfrm>
            <a:off x="8340698" y="1740486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74" name="Google Shape;974;p80"/>
          <p:cNvCxnSpPr>
            <a:stCxn id="973" idx="3"/>
            <a:endCxn id="970" idx="6"/>
          </p:cNvCxnSpPr>
          <p:nvPr/>
        </p:nvCxnSpPr>
        <p:spPr>
          <a:xfrm flipH="1">
            <a:off x="8047530" y="2276688"/>
            <a:ext cx="3918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p80"/>
          <p:cNvSpPr/>
          <p:nvPr/>
        </p:nvSpPr>
        <p:spPr>
          <a:xfrm>
            <a:off x="5363200" y="1968450"/>
            <a:ext cx="901500" cy="7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1"/>
          <p:cNvSpPr txBox="1"/>
          <p:nvPr>
            <p:ph idx="1" type="body"/>
          </p:nvPr>
        </p:nvSpPr>
        <p:spPr>
          <a:xfrm>
            <a:off x="136700" y="1201325"/>
            <a:ext cx="3363600" cy="17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 and C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C are not correlated.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81"/>
          <p:cNvSpPr/>
          <p:nvPr/>
        </p:nvSpPr>
        <p:spPr>
          <a:xfrm>
            <a:off x="4470998" y="1204198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2" name="Google Shape;982;p81"/>
          <p:cNvSpPr/>
          <p:nvPr/>
        </p:nvSpPr>
        <p:spPr>
          <a:xfrm>
            <a:off x="3403125" y="1204198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3" name="Google Shape;983;p81"/>
          <p:cNvCxnSpPr>
            <a:stCxn id="982" idx="6"/>
            <a:endCxn id="981" idx="2"/>
          </p:cNvCxnSpPr>
          <p:nvPr/>
        </p:nvCxnSpPr>
        <p:spPr>
          <a:xfrm>
            <a:off x="4016925" y="1480048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p81"/>
          <p:cNvSpPr/>
          <p:nvPr/>
        </p:nvSpPr>
        <p:spPr>
          <a:xfrm>
            <a:off x="4517187" y="1968444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5" name="Google Shape;985;p81"/>
          <p:cNvSpPr/>
          <p:nvPr/>
        </p:nvSpPr>
        <p:spPr>
          <a:xfrm>
            <a:off x="3449314" y="1968444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6" name="Google Shape;986;p81"/>
          <p:cNvCxnSpPr>
            <a:stCxn id="985" idx="6"/>
            <a:endCxn id="984" idx="2"/>
          </p:cNvCxnSpPr>
          <p:nvPr/>
        </p:nvCxnSpPr>
        <p:spPr>
          <a:xfrm>
            <a:off x="4063114" y="2244294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81"/>
          <p:cNvSpPr/>
          <p:nvPr/>
        </p:nvSpPr>
        <p:spPr>
          <a:xfrm>
            <a:off x="4517157" y="2732675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8" name="Google Shape;988;p81"/>
          <p:cNvSpPr/>
          <p:nvPr/>
        </p:nvSpPr>
        <p:spPr>
          <a:xfrm>
            <a:off x="3449285" y="2732675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89" name="Google Shape;989;p81"/>
          <p:cNvCxnSpPr>
            <a:stCxn id="988" idx="6"/>
            <a:endCxn id="987" idx="2"/>
          </p:cNvCxnSpPr>
          <p:nvPr/>
        </p:nvCxnSpPr>
        <p:spPr>
          <a:xfrm>
            <a:off x="4063085" y="3008525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0" name="Google Shape;990;p81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2: 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991" name="Google Shape;991;p81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992" name="Google Shape;992;p81"/>
          <p:cNvSpPr/>
          <p:nvPr/>
        </p:nvSpPr>
        <p:spPr>
          <a:xfrm>
            <a:off x="7374086" y="2334115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3" name="Google Shape;993;p81"/>
          <p:cNvSpPr/>
          <p:nvPr/>
        </p:nvSpPr>
        <p:spPr>
          <a:xfrm>
            <a:off x="6496921" y="1702634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4" name="Google Shape;994;p81"/>
          <p:cNvCxnSpPr>
            <a:stCxn id="993" idx="5"/>
            <a:endCxn id="992" idx="2"/>
          </p:cNvCxnSpPr>
          <p:nvPr/>
        </p:nvCxnSpPr>
        <p:spPr>
          <a:xfrm>
            <a:off x="7071789" y="2238836"/>
            <a:ext cx="302400" cy="409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p81"/>
          <p:cNvSpPr/>
          <p:nvPr/>
        </p:nvSpPr>
        <p:spPr>
          <a:xfrm>
            <a:off x="8340698" y="1740486"/>
            <a:ext cx="673500" cy="628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996" name="Google Shape;996;p81"/>
          <p:cNvCxnSpPr>
            <a:stCxn id="995" idx="3"/>
            <a:endCxn id="992" idx="6"/>
          </p:cNvCxnSpPr>
          <p:nvPr/>
        </p:nvCxnSpPr>
        <p:spPr>
          <a:xfrm flipH="1">
            <a:off x="8047530" y="2276688"/>
            <a:ext cx="391800" cy="371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81"/>
          <p:cNvSpPr/>
          <p:nvPr/>
        </p:nvSpPr>
        <p:spPr>
          <a:xfrm>
            <a:off x="5363200" y="1968450"/>
            <a:ext cx="901500" cy="7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1"/>
          <p:cNvSpPr txBox="1"/>
          <p:nvPr/>
        </p:nvSpPr>
        <p:spPr>
          <a:xfrm>
            <a:off x="550725" y="3883275"/>
            <a:ext cx="7386600" cy="859500"/>
          </a:xfrm>
          <a:prstGeom prst="rect">
            <a:avLst/>
          </a:prstGeom>
          <a:solidFill>
            <a:srgbClr val="EBE2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But, can we always get this clear inference d-separation ?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Immigration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 🡒 Violence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82"/>
          <p:cNvSpPr txBox="1"/>
          <p:nvPr>
            <p:ph idx="1" type="body"/>
          </p:nvPr>
        </p:nvSpPr>
        <p:spPr>
          <a:xfrm>
            <a:off x="126975" y="1316250"/>
            <a:ext cx="4919400" cy="29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</a:t>
            </a:r>
            <a:b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 and C are correlated</a:t>
            </a:r>
            <a:b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C are correlated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C are not correlated conditioned on B; A and C are conditionally independent on B</a:t>
            </a:r>
            <a:b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4" name="Google Shape;1004;p82"/>
          <p:cNvSpPr/>
          <p:nvPr/>
        </p:nvSpPr>
        <p:spPr>
          <a:xfrm>
            <a:off x="6239223" y="1201323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5" name="Google Shape;1005;p82"/>
          <p:cNvSpPr/>
          <p:nvPr/>
        </p:nvSpPr>
        <p:spPr>
          <a:xfrm>
            <a:off x="5171350" y="1201323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06" name="Google Shape;1006;p82"/>
          <p:cNvCxnSpPr>
            <a:stCxn id="1005" idx="6"/>
            <a:endCxn id="1004" idx="2"/>
          </p:cNvCxnSpPr>
          <p:nvPr/>
        </p:nvCxnSpPr>
        <p:spPr>
          <a:xfrm>
            <a:off x="5785150" y="1477173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7" name="Google Shape;1007;p82"/>
          <p:cNvSpPr/>
          <p:nvPr/>
        </p:nvSpPr>
        <p:spPr>
          <a:xfrm>
            <a:off x="6285412" y="1965569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8" name="Google Shape;1008;p82"/>
          <p:cNvSpPr/>
          <p:nvPr/>
        </p:nvSpPr>
        <p:spPr>
          <a:xfrm>
            <a:off x="5217539" y="1965569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09" name="Google Shape;1009;p82"/>
          <p:cNvCxnSpPr>
            <a:stCxn id="1008" idx="6"/>
            <a:endCxn id="1007" idx="2"/>
          </p:cNvCxnSpPr>
          <p:nvPr/>
        </p:nvCxnSpPr>
        <p:spPr>
          <a:xfrm>
            <a:off x="5831339" y="2241419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0" name="Google Shape;1010;p82"/>
          <p:cNvSpPr/>
          <p:nvPr/>
        </p:nvSpPr>
        <p:spPr>
          <a:xfrm>
            <a:off x="6285382" y="2729800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82"/>
          <p:cNvSpPr/>
          <p:nvPr/>
        </p:nvSpPr>
        <p:spPr>
          <a:xfrm>
            <a:off x="5217510" y="2729800"/>
            <a:ext cx="613800" cy="5517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12" name="Google Shape;1012;p82"/>
          <p:cNvCxnSpPr>
            <a:stCxn id="1011" idx="6"/>
            <a:endCxn id="1010" idx="2"/>
          </p:cNvCxnSpPr>
          <p:nvPr/>
        </p:nvCxnSpPr>
        <p:spPr>
          <a:xfrm>
            <a:off x="5831310" y="3005650"/>
            <a:ext cx="4542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82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3: 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014" name="Google Shape;1014;p82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015" name="Google Shape;1015;p82"/>
          <p:cNvSpPr/>
          <p:nvPr/>
        </p:nvSpPr>
        <p:spPr>
          <a:xfrm>
            <a:off x="6335035" y="3597517"/>
            <a:ext cx="634800" cy="5709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6" name="Google Shape;1016;p82"/>
          <p:cNvSpPr/>
          <p:nvPr/>
        </p:nvSpPr>
        <p:spPr>
          <a:xfrm>
            <a:off x="5230314" y="3597516"/>
            <a:ext cx="634800" cy="5709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17" name="Google Shape;1017;p82"/>
          <p:cNvCxnSpPr>
            <a:endCxn id="1015" idx="2"/>
          </p:cNvCxnSpPr>
          <p:nvPr/>
        </p:nvCxnSpPr>
        <p:spPr>
          <a:xfrm>
            <a:off x="5865535" y="3882967"/>
            <a:ext cx="46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18" name="Google Shape;1018;p82"/>
          <p:cNvSpPr/>
          <p:nvPr/>
        </p:nvSpPr>
        <p:spPr>
          <a:xfrm>
            <a:off x="7227149" y="3597482"/>
            <a:ext cx="634800" cy="5709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19" name="Google Shape;1019;p82"/>
          <p:cNvCxnSpPr/>
          <p:nvPr/>
        </p:nvCxnSpPr>
        <p:spPr>
          <a:xfrm>
            <a:off x="7098499" y="3494027"/>
            <a:ext cx="0" cy="61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3"/>
          <p:cNvSpPr/>
          <p:nvPr/>
        </p:nvSpPr>
        <p:spPr>
          <a:xfrm>
            <a:off x="4374246" y="2306754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5" name="Google Shape;1025;p83"/>
          <p:cNvSpPr/>
          <p:nvPr/>
        </p:nvSpPr>
        <p:spPr>
          <a:xfrm>
            <a:off x="3556893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26" name="Google Shape;1026;p83"/>
          <p:cNvCxnSpPr>
            <a:stCxn id="1024" idx="2"/>
            <a:endCxn id="1025" idx="5"/>
          </p:cNvCxnSpPr>
          <p:nvPr/>
        </p:nvCxnSpPr>
        <p:spPr>
          <a:xfrm rot="10800000">
            <a:off x="4050546" y="2255454"/>
            <a:ext cx="3237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83"/>
          <p:cNvSpPr/>
          <p:nvPr/>
        </p:nvSpPr>
        <p:spPr>
          <a:xfrm>
            <a:off x="5185900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28" name="Google Shape;1028;p83"/>
          <p:cNvCxnSpPr>
            <a:stCxn id="1027" idx="3"/>
            <a:endCxn id="1024" idx="6"/>
          </p:cNvCxnSpPr>
          <p:nvPr/>
        </p:nvCxnSpPr>
        <p:spPr>
          <a:xfrm flipH="1">
            <a:off x="4952604" y="2255458"/>
            <a:ext cx="3180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9" name="Google Shape;1029;p83"/>
          <p:cNvSpPr/>
          <p:nvPr/>
        </p:nvSpPr>
        <p:spPr>
          <a:xfrm>
            <a:off x="7201911" y="236162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0" name="Google Shape;1030;p83"/>
          <p:cNvSpPr/>
          <p:nvPr/>
        </p:nvSpPr>
        <p:spPr>
          <a:xfrm>
            <a:off x="6274381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31" name="Google Shape;1031;p83"/>
          <p:cNvCxnSpPr>
            <a:stCxn id="1029" idx="2"/>
            <a:endCxn id="1030" idx="5"/>
          </p:cNvCxnSpPr>
          <p:nvPr/>
        </p:nvCxnSpPr>
        <p:spPr>
          <a:xfrm rot="10800000">
            <a:off x="6768111" y="2317523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2" name="Google Shape;1032;p83"/>
          <p:cNvSpPr/>
          <p:nvPr/>
        </p:nvSpPr>
        <p:spPr>
          <a:xfrm>
            <a:off x="7982255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33" name="Google Shape;1033;p83"/>
          <p:cNvCxnSpPr>
            <a:stCxn id="1029" idx="6"/>
            <a:endCxn id="1032" idx="3"/>
          </p:cNvCxnSpPr>
          <p:nvPr/>
        </p:nvCxnSpPr>
        <p:spPr>
          <a:xfrm flipH="1" rot="10800000">
            <a:off x="7780311" y="2317523"/>
            <a:ext cx="286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4" name="Google Shape;1034;p83"/>
          <p:cNvSpPr/>
          <p:nvPr/>
        </p:nvSpPr>
        <p:spPr>
          <a:xfrm>
            <a:off x="1688081" y="229961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5" name="Google Shape;1035;p83"/>
          <p:cNvSpPr/>
          <p:nvPr/>
        </p:nvSpPr>
        <p:spPr>
          <a:xfrm>
            <a:off x="760552" y="1795048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36" name="Google Shape;1036;p83"/>
          <p:cNvCxnSpPr>
            <a:stCxn id="1035" idx="5"/>
            <a:endCxn id="1034" idx="2"/>
          </p:cNvCxnSpPr>
          <p:nvPr/>
        </p:nvCxnSpPr>
        <p:spPr>
          <a:xfrm>
            <a:off x="1254247" y="2255455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7" name="Google Shape;1037;p83"/>
          <p:cNvSpPr/>
          <p:nvPr/>
        </p:nvSpPr>
        <p:spPr>
          <a:xfrm>
            <a:off x="2615413" y="179504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38" name="Google Shape;1038;p83"/>
          <p:cNvCxnSpPr>
            <a:stCxn id="1034" idx="6"/>
            <a:endCxn id="1037" idx="3"/>
          </p:cNvCxnSpPr>
          <p:nvPr/>
        </p:nvCxnSpPr>
        <p:spPr>
          <a:xfrm flipH="1" rot="10800000">
            <a:off x="2266481" y="2255519"/>
            <a:ext cx="433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9" name="Google Shape;1039;p83"/>
          <p:cNvSpPr txBox="1"/>
          <p:nvPr/>
        </p:nvSpPr>
        <p:spPr>
          <a:xfrm>
            <a:off x="638225" y="344075"/>
            <a:ext cx="8073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For this scenario, we have three possible Causal graphs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4"/>
          <p:cNvSpPr/>
          <p:nvPr/>
        </p:nvSpPr>
        <p:spPr>
          <a:xfrm>
            <a:off x="4374246" y="2306754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5" name="Google Shape;1045;p84"/>
          <p:cNvSpPr/>
          <p:nvPr/>
        </p:nvSpPr>
        <p:spPr>
          <a:xfrm>
            <a:off x="3556893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46" name="Google Shape;1046;p84"/>
          <p:cNvCxnSpPr>
            <a:stCxn id="1044" idx="2"/>
            <a:endCxn id="1045" idx="5"/>
          </p:cNvCxnSpPr>
          <p:nvPr/>
        </p:nvCxnSpPr>
        <p:spPr>
          <a:xfrm rot="10800000">
            <a:off x="4050546" y="2255454"/>
            <a:ext cx="3237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7" name="Google Shape;1047;p84"/>
          <p:cNvSpPr/>
          <p:nvPr/>
        </p:nvSpPr>
        <p:spPr>
          <a:xfrm>
            <a:off x="5185900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48" name="Google Shape;1048;p84"/>
          <p:cNvCxnSpPr>
            <a:stCxn id="1047" idx="3"/>
            <a:endCxn id="1044" idx="6"/>
          </p:cNvCxnSpPr>
          <p:nvPr/>
        </p:nvCxnSpPr>
        <p:spPr>
          <a:xfrm flipH="1">
            <a:off x="4952604" y="2255458"/>
            <a:ext cx="3180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9" name="Google Shape;1049;p84"/>
          <p:cNvSpPr/>
          <p:nvPr/>
        </p:nvSpPr>
        <p:spPr>
          <a:xfrm>
            <a:off x="7201911" y="236162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0" name="Google Shape;1050;p84"/>
          <p:cNvSpPr/>
          <p:nvPr/>
        </p:nvSpPr>
        <p:spPr>
          <a:xfrm>
            <a:off x="6274381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1" name="Google Shape;1051;p84"/>
          <p:cNvCxnSpPr>
            <a:stCxn id="1049" idx="2"/>
            <a:endCxn id="1050" idx="5"/>
          </p:cNvCxnSpPr>
          <p:nvPr/>
        </p:nvCxnSpPr>
        <p:spPr>
          <a:xfrm rot="10800000">
            <a:off x="6768111" y="2317523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2" name="Google Shape;1052;p84"/>
          <p:cNvSpPr/>
          <p:nvPr/>
        </p:nvSpPr>
        <p:spPr>
          <a:xfrm>
            <a:off x="7982255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3" name="Google Shape;1053;p84"/>
          <p:cNvCxnSpPr>
            <a:stCxn id="1049" idx="6"/>
            <a:endCxn id="1052" idx="3"/>
          </p:cNvCxnSpPr>
          <p:nvPr/>
        </p:nvCxnSpPr>
        <p:spPr>
          <a:xfrm flipH="1" rot="10800000">
            <a:off x="7780311" y="2317523"/>
            <a:ext cx="286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4" name="Google Shape;1054;p84"/>
          <p:cNvSpPr/>
          <p:nvPr/>
        </p:nvSpPr>
        <p:spPr>
          <a:xfrm>
            <a:off x="1688081" y="229961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84"/>
          <p:cNvSpPr/>
          <p:nvPr/>
        </p:nvSpPr>
        <p:spPr>
          <a:xfrm>
            <a:off x="760552" y="1795048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6" name="Google Shape;1056;p84"/>
          <p:cNvCxnSpPr>
            <a:stCxn id="1055" idx="5"/>
            <a:endCxn id="1054" idx="2"/>
          </p:cNvCxnSpPr>
          <p:nvPr/>
        </p:nvCxnSpPr>
        <p:spPr>
          <a:xfrm>
            <a:off x="1254247" y="2255455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7" name="Google Shape;1057;p84"/>
          <p:cNvSpPr/>
          <p:nvPr/>
        </p:nvSpPr>
        <p:spPr>
          <a:xfrm>
            <a:off x="2615413" y="179504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58" name="Google Shape;1058;p84"/>
          <p:cNvCxnSpPr>
            <a:stCxn id="1054" idx="6"/>
            <a:endCxn id="1057" idx="3"/>
          </p:cNvCxnSpPr>
          <p:nvPr/>
        </p:nvCxnSpPr>
        <p:spPr>
          <a:xfrm flipH="1" rot="10800000">
            <a:off x="2266481" y="2255519"/>
            <a:ext cx="433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9" name="Google Shape;1059;p84"/>
          <p:cNvSpPr txBox="1"/>
          <p:nvPr/>
        </p:nvSpPr>
        <p:spPr>
          <a:xfrm>
            <a:off x="638225" y="344075"/>
            <a:ext cx="8073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For this scenario, we have three possible Causal graphs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0" name="Google Shape;1060;p84"/>
          <p:cNvSpPr txBox="1"/>
          <p:nvPr>
            <p:ph type="title"/>
          </p:nvPr>
        </p:nvSpPr>
        <p:spPr>
          <a:xfrm>
            <a:off x="403150" y="3621225"/>
            <a:ext cx="8520600" cy="11217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ustard"/>
                <a:ea typeface="Coustard"/>
                <a:cs typeface="Coustard"/>
                <a:sym typeface="Coustard"/>
              </a:rPr>
              <a:t>These are called</a:t>
            </a:r>
            <a:br>
              <a:rPr lang="en">
                <a:latin typeface="Coustard"/>
                <a:ea typeface="Coustard"/>
                <a:cs typeface="Coustard"/>
                <a:sym typeface="Coustard"/>
              </a:rPr>
            </a:br>
            <a:r>
              <a:rPr lang="en">
                <a:latin typeface="Coustard"/>
                <a:ea typeface="Coustard"/>
                <a:cs typeface="Coustard"/>
                <a:sym typeface="Coustard"/>
              </a:rPr>
              <a:t>Markov Equivalent Structures</a:t>
            </a:r>
            <a:endParaRPr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5"/>
          <p:cNvSpPr txBox="1"/>
          <p:nvPr>
            <p:ph type="title"/>
          </p:nvPr>
        </p:nvSpPr>
        <p:spPr>
          <a:xfrm>
            <a:off x="311700" y="445025"/>
            <a:ext cx="29940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(Variables and Joint Probability Distribution)</a:t>
            </a:r>
            <a:endParaRPr sz="1900"/>
          </a:p>
        </p:txBody>
      </p:sp>
      <p:sp>
        <p:nvSpPr>
          <p:cNvPr id="1066" name="Google Shape;1066;p85"/>
          <p:cNvSpPr txBox="1"/>
          <p:nvPr>
            <p:ph type="title"/>
          </p:nvPr>
        </p:nvSpPr>
        <p:spPr>
          <a:xfrm>
            <a:off x="6609075" y="509925"/>
            <a:ext cx="2021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Structure</a:t>
            </a:r>
            <a:endParaRPr/>
          </a:p>
        </p:txBody>
      </p:sp>
      <p:sp>
        <p:nvSpPr>
          <p:cNvPr id="1067" name="Google Shape;1067;p85"/>
          <p:cNvSpPr/>
          <p:nvPr/>
        </p:nvSpPr>
        <p:spPr>
          <a:xfrm>
            <a:off x="6632078" y="16801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8" name="Google Shape;1068;p85"/>
          <p:cNvSpPr/>
          <p:nvPr/>
        </p:nvSpPr>
        <p:spPr>
          <a:xfrm>
            <a:off x="5444900" y="2510251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69" name="Google Shape;1069;p85"/>
          <p:cNvCxnSpPr>
            <a:stCxn id="1067" idx="2"/>
            <a:endCxn id="1068" idx="7"/>
          </p:cNvCxnSpPr>
          <p:nvPr/>
        </p:nvCxnSpPr>
        <p:spPr>
          <a:xfrm flipH="1">
            <a:off x="6177878" y="2101175"/>
            <a:ext cx="4542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0" name="Google Shape;1070;p85"/>
          <p:cNvSpPr/>
          <p:nvPr/>
        </p:nvSpPr>
        <p:spPr>
          <a:xfrm>
            <a:off x="7819250" y="23869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71" name="Google Shape;1071;p85"/>
          <p:cNvCxnSpPr>
            <a:stCxn id="1067" idx="6"/>
            <a:endCxn id="1070" idx="1"/>
          </p:cNvCxnSpPr>
          <p:nvPr/>
        </p:nvCxnSpPr>
        <p:spPr>
          <a:xfrm>
            <a:off x="7490678" y="2101175"/>
            <a:ext cx="454200" cy="40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2" name="Google Shape;1072;p85"/>
          <p:cNvSpPr/>
          <p:nvPr/>
        </p:nvSpPr>
        <p:spPr>
          <a:xfrm>
            <a:off x="6730978" y="35468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73" name="Google Shape;1073;p85"/>
          <p:cNvCxnSpPr>
            <a:stCxn id="1068" idx="5"/>
            <a:endCxn id="1072" idx="1"/>
          </p:cNvCxnSpPr>
          <p:nvPr/>
        </p:nvCxnSpPr>
        <p:spPr>
          <a:xfrm>
            <a:off x="6177761" y="3229029"/>
            <a:ext cx="678900" cy="4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4" name="Google Shape;1074;p85"/>
          <p:cNvSpPr/>
          <p:nvPr/>
        </p:nvSpPr>
        <p:spPr>
          <a:xfrm>
            <a:off x="1542628" y="194637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p85"/>
          <p:cNvSpPr/>
          <p:nvPr/>
        </p:nvSpPr>
        <p:spPr>
          <a:xfrm>
            <a:off x="399200" y="194637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6" name="Google Shape;1076;p85"/>
          <p:cNvSpPr/>
          <p:nvPr/>
        </p:nvSpPr>
        <p:spPr>
          <a:xfrm>
            <a:off x="265000" y="29314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7" name="Google Shape;1077;p85"/>
          <p:cNvSpPr/>
          <p:nvPr/>
        </p:nvSpPr>
        <p:spPr>
          <a:xfrm>
            <a:off x="1379403" y="29314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8" name="Google Shape;1078;p85"/>
          <p:cNvSpPr/>
          <p:nvPr/>
        </p:nvSpPr>
        <p:spPr>
          <a:xfrm>
            <a:off x="3817638" y="2302350"/>
            <a:ext cx="1234800" cy="10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85"/>
          <p:cNvSpPr txBox="1"/>
          <p:nvPr/>
        </p:nvSpPr>
        <p:spPr>
          <a:xfrm>
            <a:off x="3263400" y="639875"/>
            <a:ext cx="2343300" cy="1306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080" name="Google Shape;1080;p85"/>
          <p:cNvSpPr txBox="1"/>
          <p:nvPr>
            <p:ph type="title"/>
          </p:nvPr>
        </p:nvSpPr>
        <p:spPr>
          <a:xfrm>
            <a:off x="535325" y="4039500"/>
            <a:ext cx="5858400" cy="9855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D-separation criterion is not enough.</a:t>
            </a:r>
            <a:br>
              <a:rPr lang="en" sz="2300">
                <a:latin typeface="Coustard"/>
                <a:ea typeface="Coustard"/>
                <a:cs typeface="Coustard"/>
                <a:sym typeface="Coustard"/>
              </a:rPr>
            </a:b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What next?</a:t>
            </a:r>
            <a:endParaRPr sz="26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6"/>
          <p:cNvSpPr txBox="1"/>
          <p:nvPr>
            <p:ph type="title"/>
          </p:nvPr>
        </p:nvSpPr>
        <p:spPr>
          <a:xfrm>
            <a:off x="311700" y="445025"/>
            <a:ext cx="29940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(Variables and Joint Probability Distribution)</a:t>
            </a:r>
            <a:endParaRPr sz="1900"/>
          </a:p>
        </p:txBody>
      </p:sp>
      <p:sp>
        <p:nvSpPr>
          <p:cNvPr id="1086" name="Google Shape;1086;p86"/>
          <p:cNvSpPr txBox="1"/>
          <p:nvPr>
            <p:ph type="title"/>
          </p:nvPr>
        </p:nvSpPr>
        <p:spPr>
          <a:xfrm>
            <a:off x="6609075" y="509925"/>
            <a:ext cx="20217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Structure</a:t>
            </a:r>
            <a:endParaRPr/>
          </a:p>
        </p:txBody>
      </p:sp>
      <p:sp>
        <p:nvSpPr>
          <p:cNvPr id="1087" name="Google Shape;1087;p86"/>
          <p:cNvSpPr/>
          <p:nvPr/>
        </p:nvSpPr>
        <p:spPr>
          <a:xfrm>
            <a:off x="6632078" y="16801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8" name="Google Shape;1088;p86"/>
          <p:cNvSpPr/>
          <p:nvPr/>
        </p:nvSpPr>
        <p:spPr>
          <a:xfrm>
            <a:off x="5444900" y="2510251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89" name="Google Shape;1089;p86"/>
          <p:cNvCxnSpPr>
            <a:stCxn id="1087" idx="2"/>
            <a:endCxn id="1088" idx="7"/>
          </p:cNvCxnSpPr>
          <p:nvPr/>
        </p:nvCxnSpPr>
        <p:spPr>
          <a:xfrm flipH="1">
            <a:off x="6177878" y="2101175"/>
            <a:ext cx="454200" cy="53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86"/>
          <p:cNvSpPr/>
          <p:nvPr/>
        </p:nvSpPr>
        <p:spPr>
          <a:xfrm>
            <a:off x="7819250" y="23869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91" name="Google Shape;1091;p86"/>
          <p:cNvCxnSpPr>
            <a:stCxn id="1087" idx="6"/>
            <a:endCxn id="1090" idx="1"/>
          </p:cNvCxnSpPr>
          <p:nvPr/>
        </p:nvCxnSpPr>
        <p:spPr>
          <a:xfrm>
            <a:off x="7490678" y="2101175"/>
            <a:ext cx="454200" cy="40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2" name="Google Shape;1092;p86"/>
          <p:cNvSpPr/>
          <p:nvPr/>
        </p:nvSpPr>
        <p:spPr>
          <a:xfrm>
            <a:off x="6730978" y="35468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93" name="Google Shape;1093;p86"/>
          <p:cNvCxnSpPr>
            <a:stCxn id="1088" idx="5"/>
            <a:endCxn id="1092" idx="1"/>
          </p:cNvCxnSpPr>
          <p:nvPr/>
        </p:nvCxnSpPr>
        <p:spPr>
          <a:xfrm>
            <a:off x="6177761" y="3229029"/>
            <a:ext cx="678900" cy="441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4" name="Google Shape;1094;p86"/>
          <p:cNvSpPr/>
          <p:nvPr/>
        </p:nvSpPr>
        <p:spPr>
          <a:xfrm>
            <a:off x="1542628" y="194637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5" name="Google Shape;1095;p86"/>
          <p:cNvSpPr/>
          <p:nvPr/>
        </p:nvSpPr>
        <p:spPr>
          <a:xfrm>
            <a:off x="399200" y="194637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6" name="Google Shape;1096;p86"/>
          <p:cNvSpPr/>
          <p:nvPr/>
        </p:nvSpPr>
        <p:spPr>
          <a:xfrm>
            <a:off x="265000" y="2931426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C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7" name="Google Shape;1097;p86"/>
          <p:cNvSpPr/>
          <p:nvPr/>
        </p:nvSpPr>
        <p:spPr>
          <a:xfrm>
            <a:off x="1379403" y="2931425"/>
            <a:ext cx="858600" cy="842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</a:t>
            </a:r>
            <a:endParaRPr b="1"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8" name="Google Shape;1098;p86"/>
          <p:cNvSpPr/>
          <p:nvPr/>
        </p:nvSpPr>
        <p:spPr>
          <a:xfrm>
            <a:off x="3817638" y="2302350"/>
            <a:ext cx="1234800" cy="105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86"/>
          <p:cNvSpPr txBox="1"/>
          <p:nvPr/>
        </p:nvSpPr>
        <p:spPr>
          <a:xfrm>
            <a:off x="3263400" y="639875"/>
            <a:ext cx="2343300" cy="1306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00" name="Google Shape;1100;p86"/>
          <p:cNvSpPr txBox="1"/>
          <p:nvPr/>
        </p:nvSpPr>
        <p:spPr>
          <a:xfrm>
            <a:off x="3263388" y="3499350"/>
            <a:ext cx="2343300" cy="1306500"/>
          </a:xfrm>
          <a:prstGeom prst="rect">
            <a:avLst/>
          </a:prstGeom>
          <a:solidFill>
            <a:srgbClr val="FF6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Prior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Knowledge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7"/>
          <p:cNvSpPr/>
          <p:nvPr/>
        </p:nvSpPr>
        <p:spPr>
          <a:xfrm>
            <a:off x="165300" y="2623275"/>
            <a:ext cx="8381400" cy="237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87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1: Two correlated variables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07" name="Google Shape;1107;p87"/>
          <p:cNvSpPr txBox="1"/>
          <p:nvPr>
            <p:ph idx="1" type="body"/>
          </p:nvPr>
        </p:nvSpPr>
        <p:spPr>
          <a:xfrm>
            <a:off x="311700" y="1152475"/>
            <a:ext cx="4053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 (dependent) with each other.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8" name="Google Shape;1108;p87"/>
          <p:cNvSpPr/>
          <p:nvPr/>
        </p:nvSpPr>
        <p:spPr>
          <a:xfrm>
            <a:off x="6602136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9" name="Google Shape;1109;p87"/>
          <p:cNvSpPr/>
          <p:nvPr/>
        </p:nvSpPr>
        <p:spPr>
          <a:xfrm>
            <a:off x="4978275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10" name="Google Shape;1110;p87"/>
          <p:cNvCxnSpPr>
            <a:stCxn id="1109" idx="6"/>
            <a:endCxn id="1108" idx="2"/>
          </p:cNvCxnSpPr>
          <p:nvPr/>
        </p:nvCxnSpPr>
        <p:spPr>
          <a:xfrm>
            <a:off x="5911575" y="1572025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" name="Google Shape;1111;p87"/>
          <p:cNvSpPr/>
          <p:nvPr/>
        </p:nvSpPr>
        <p:spPr>
          <a:xfrm>
            <a:off x="6767461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2" name="Google Shape;1112;p87"/>
          <p:cNvSpPr/>
          <p:nvPr/>
        </p:nvSpPr>
        <p:spPr>
          <a:xfrm>
            <a:off x="5143600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13" name="Google Shape;1113;p87"/>
          <p:cNvCxnSpPr>
            <a:stCxn id="1112" idx="6"/>
            <a:endCxn id="1111" idx="2"/>
          </p:cNvCxnSpPr>
          <p:nvPr/>
        </p:nvCxnSpPr>
        <p:spPr>
          <a:xfrm>
            <a:off x="6076900" y="325095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4" name="Google Shape;1114;p87"/>
          <p:cNvSpPr/>
          <p:nvPr/>
        </p:nvSpPr>
        <p:spPr>
          <a:xfrm>
            <a:off x="6767486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5" name="Google Shape;1115;p87"/>
          <p:cNvSpPr/>
          <p:nvPr/>
        </p:nvSpPr>
        <p:spPr>
          <a:xfrm>
            <a:off x="5143625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16" name="Google Shape;1116;p87"/>
          <p:cNvCxnSpPr>
            <a:stCxn id="1114" idx="2"/>
            <a:endCxn id="1115" idx="6"/>
          </p:cNvCxnSpPr>
          <p:nvPr/>
        </p:nvCxnSpPr>
        <p:spPr>
          <a:xfrm rot="10800000">
            <a:off x="6076886" y="431730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87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18" name="Google Shape;1118;p87"/>
          <p:cNvSpPr txBox="1"/>
          <p:nvPr>
            <p:ph idx="1" type="body"/>
          </p:nvPr>
        </p:nvSpPr>
        <p:spPr>
          <a:xfrm>
            <a:off x="289050" y="3055025"/>
            <a:ext cx="4164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no way of telling whether A causes B or B causes A.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88"/>
          <p:cNvSpPr/>
          <p:nvPr/>
        </p:nvSpPr>
        <p:spPr>
          <a:xfrm>
            <a:off x="165300" y="2623275"/>
            <a:ext cx="8381400" cy="237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88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1: Two correlated variables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25" name="Google Shape;1125;p88"/>
          <p:cNvSpPr txBox="1"/>
          <p:nvPr>
            <p:ph idx="1" type="body"/>
          </p:nvPr>
        </p:nvSpPr>
        <p:spPr>
          <a:xfrm>
            <a:off x="311700" y="1152475"/>
            <a:ext cx="4053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 (dependent) with each other.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6" name="Google Shape;1126;p88"/>
          <p:cNvSpPr/>
          <p:nvPr/>
        </p:nvSpPr>
        <p:spPr>
          <a:xfrm>
            <a:off x="6602136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7" name="Google Shape;1127;p88"/>
          <p:cNvSpPr/>
          <p:nvPr/>
        </p:nvSpPr>
        <p:spPr>
          <a:xfrm>
            <a:off x="4978275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28" name="Google Shape;1128;p88"/>
          <p:cNvCxnSpPr>
            <a:stCxn id="1127" idx="6"/>
            <a:endCxn id="1126" idx="2"/>
          </p:cNvCxnSpPr>
          <p:nvPr/>
        </p:nvCxnSpPr>
        <p:spPr>
          <a:xfrm>
            <a:off x="5911575" y="1572025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88"/>
          <p:cNvSpPr/>
          <p:nvPr/>
        </p:nvSpPr>
        <p:spPr>
          <a:xfrm>
            <a:off x="6767461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0" name="Google Shape;1130;p88"/>
          <p:cNvSpPr/>
          <p:nvPr/>
        </p:nvSpPr>
        <p:spPr>
          <a:xfrm>
            <a:off x="5143600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31" name="Google Shape;1131;p88"/>
          <p:cNvCxnSpPr>
            <a:stCxn id="1130" idx="6"/>
            <a:endCxn id="1129" idx="2"/>
          </p:cNvCxnSpPr>
          <p:nvPr/>
        </p:nvCxnSpPr>
        <p:spPr>
          <a:xfrm>
            <a:off x="6076900" y="325095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2" name="Google Shape;1132;p88"/>
          <p:cNvSpPr/>
          <p:nvPr/>
        </p:nvSpPr>
        <p:spPr>
          <a:xfrm>
            <a:off x="6767486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3" name="Google Shape;1133;p88"/>
          <p:cNvSpPr/>
          <p:nvPr/>
        </p:nvSpPr>
        <p:spPr>
          <a:xfrm>
            <a:off x="5143625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34" name="Google Shape;1134;p88"/>
          <p:cNvCxnSpPr>
            <a:stCxn id="1132" idx="2"/>
            <a:endCxn id="1133" idx="6"/>
          </p:cNvCxnSpPr>
          <p:nvPr/>
        </p:nvCxnSpPr>
        <p:spPr>
          <a:xfrm rot="10800000">
            <a:off x="6076886" y="431730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5" name="Google Shape;1135;p88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36" name="Google Shape;1136;p88"/>
          <p:cNvSpPr txBox="1"/>
          <p:nvPr>
            <p:ph idx="1" type="body"/>
          </p:nvPr>
        </p:nvSpPr>
        <p:spPr>
          <a:xfrm>
            <a:off x="289050" y="3055025"/>
            <a:ext cx="4164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no way of telling whether A causes B or B causes A.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7" name="Google Shape;1137;p88"/>
          <p:cNvSpPr txBox="1"/>
          <p:nvPr>
            <p:ph type="title"/>
          </p:nvPr>
        </p:nvSpPr>
        <p:spPr>
          <a:xfrm>
            <a:off x="311700" y="3919650"/>
            <a:ext cx="4248300" cy="10080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But what if we know that A happened before B ?</a:t>
            </a:r>
            <a:endParaRPr sz="26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9"/>
          <p:cNvSpPr/>
          <p:nvPr/>
        </p:nvSpPr>
        <p:spPr>
          <a:xfrm>
            <a:off x="165300" y="2623275"/>
            <a:ext cx="8381400" cy="237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89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1: Two correlated variables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44" name="Google Shape;1144;p89"/>
          <p:cNvSpPr txBox="1"/>
          <p:nvPr>
            <p:ph idx="1" type="body"/>
          </p:nvPr>
        </p:nvSpPr>
        <p:spPr>
          <a:xfrm>
            <a:off x="311700" y="1152475"/>
            <a:ext cx="4053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 (dependent) with each other.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5" name="Google Shape;1145;p89"/>
          <p:cNvSpPr/>
          <p:nvPr/>
        </p:nvSpPr>
        <p:spPr>
          <a:xfrm>
            <a:off x="6602136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6" name="Google Shape;1146;p89"/>
          <p:cNvSpPr/>
          <p:nvPr/>
        </p:nvSpPr>
        <p:spPr>
          <a:xfrm>
            <a:off x="4978275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47" name="Google Shape;1147;p89"/>
          <p:cNvCxnSpPr>
            <a:stCxn id="1146" idx="6"/>
            <a:endCxn id="1145" idx="2"/>
          </p:cNvCxnSpPr>
          <p:nvPr/>
        </p:nvCxnSpPr>
        <p:spPr>
          <a:xfrm>
            <a:off x="5911575" y="1572025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89"/>
          <p:cNvSpPr/>
          <p:nvPr/>
        </p:nvSpPr>
        <p:spPr>
          <a:xfrm>
            <a:off x="6767461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89"/>
          <p:cNvSpPr/>
          <p:nvPr/>
        </p:nvSpPr>
        <p:spPr>
          <a:xfrm>
            <a:off x="5143600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0" name="Google Shape;1150;p89"/>
          <p:cNvCxnSpPr>
            <a:stCxn id="1149" idx="6"/>
            <a:endCxn id="1148" idx="2"/>
          </p:cNvCxnSpPr>
          <p:nvPr/>
        </p:nvCxnSpPr>
        <p:spPr>
          <a:xfrm>
            <a:off x="6076900" y="325095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89"/>
          <p:cNvSpPr/>
          <p:nvPr/>
        </p:nvSpPr>
        <p:spPr>
          <a:xfrm>
            <a:off x="6767486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89"/>
          <p:cNvSpPr/>
          <p:nvPr/>
        </p:nvSpPr>
        <p:spPr>
          <a:xfrm>
            <a:off x="5143625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53" name="Google Shape;1153;p89"/>
          <p:cNvCxnSpPr>
            <a:stCxn id="1151" idx="2"/>
            <a:endCxn id="1152" idx="6"/>
          </p:cNvCxnSpPr>
          <p:nvPr/>
        </p:nvCxnSpPr>
        <p:spPr>
          <a:xfrm rot="10800000">
            <a:off x="6076886" y="431730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4" name="Google Shape;1154;p89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55" name="Google Shape;1155;p89"/>
          <p:cNvSpPr txBox="1"/>
          <p:nvPr>
            <p:ph idx="1" type="body"/>
          </p:nvPr>
        </p:nvSpPr>
        <p:spPr>
          <a:xfrm>
            <a:off x="289050" y="3055025"/>
            <a:ext cx="4164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no way of telling whether A causes B or B causes A.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89"/>
          <p:cNvSpPr txBox="1"/>
          <p:nvPr>
            <p:ph type="title"/>
          </p:nvPr>
        </p:nvSpPr>
        <p:spPr>
          <a:xfrm>
            <a:off x="311700" y="3919650"/>
            <a:ext cx="4248300" cy="10080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But what if we know that A happened before B ?</a:t>
            </a:r>
            <a:endParaRPr sz="26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0"/>
          <p:cNvSpPr/>
          <p:nvPr/>
        </p:nvSpPr>
        <p:spPr>
          <a:xfrm>
            <a:off x="165300" y="2623275"/>
            <a:ext cx="8381400" cy="23724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0"/>
          <p:cNvSpPr txBox="1"/>
          <p:nvPr>
            <p:ph type="title"/>
          </p:nvPr>
        </p:nvSpPr>
        <p:spPr>
          <a:xfrm>
            <a:off x="2314025" y="111300"/>
            <a:ext cx="611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Example 1: Two correlated variables</a:t>
            </a:r>
            <a:endParaRPr sz="23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63" name="Google Shape;1163;p90"/>
          <p:cNvSpPr txBox="1"/>
          <p:nvPr>
            <p:ph idx="1" type="body"/>
          </p:nvPr>
        </p:nvSpPr>
        <p:spPr>
          <a:xfrm>
            <a:off x="311700" y="1152475"/>
            <a:ext cx="4053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and B are correlated (dependent) with each other.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4" name="Google Shape;1164;p90"/>
          <p:cNvSpPr/>
          <p:nvPr/>
        </p:nvSpPr>
        <p:spPr>
          <a:xfrm>
            <a:off x="6602136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5" name="Google Shape;1165;p90"/>
          <p:cNvSpPr/>
          <p:nvPr/>
        </p:nvSpPr>
        <p:spPr>
          <a:xfrm>
            <a:off x="4978275" y="1152475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66" name="Google Shape;1166;p90"/>
          <p:cNvCxnSpPr>
            <a:stCxn id="1165" idx="6"/>
            <a:endCxn id="1164" idx="2"/>
          </p:cNvCxnSpPr>
          <p:nvPr/>
        </p:nvCxnSpPr>
        <p:spPr>
          <a:xfrm>
            <a:off x="5911575" y="1572025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90"/>
          <p:cNvSpPr/>
          <p:nvPr/>
        </p:nvSpPr>
        <p:spPr>
          <a:xfrm>
            <a:off x="6767461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8" name="Google Shape;1168;p90"/>
          <p:cNvSpPr/>
          <p:nvPr/>
        </p:nvSpPr>
        <p:spPr>
          <a:xfrm>
            <a:off x="5143600" y="283140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69" name="Google Shape;1169;p90"/>
          <p:cNvCxnSpPr>
            <a:stCxn id="1168" idx="6"/>
            <a:endCxn id="1167" idx="2"/>
          </p:cNvCxnSpPr>
          <p:nvPr/>
        </p:nvCxnSpPr>
        <p:spPr>
          <a:xfrm>
            <a:off x="6076900" y="325095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0" name="Google Shape;1170;p90"/>
          <p:cNvSpPr/>
          <p:nvPr/>
        </p:nvSpPr>
        <p:spPr>
          <a:xfrm>
            <a:off x="6767486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1" name="Google Shape;1171;p90"/>
          <p:cNvSpPr/>
          <p:nvPr/>
        </p:nvSpPr>
        <p:spPr>
          <a:xfrm>
            <a:off x="5143625" y="3897750"/>
            <a:ext cx="933300" cy="839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72" name="Google Shape;1172;p90"/>
          <p:cNvCxnSpPr>
            <a:stCxn id="1170" idx="2"/>
            <a:endCxn id="1171" idx="6"/>
          </p:cNvCxnSpPr>
          <p:nvPr/>
        </p:nvCxnSpPr>
        <p:spPr>
          <a:xfrm rot="10800000">
            <a:off x="6076886" y="4317300"/>
            <a:ext cx="69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90"/>
          <p:cNvSpPr txBox="1"/>
          <p:nvPr/>
        </p:nvSpPr>
        <p:spPr>
          <a:xfrm>
            <a:off x="0" y="0"/>
            <a:ext cx="2168100" cy="7953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Causal Inference</a:t>
            </a:r>
            <a:endParaRPr sz="24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174" name="Google Shape;1174;p90"/>
          <p:cNvSpPr txBox="1"/>
          <p:nvPr>
            <p:ph idx="1" type="body"/>
          </p:nvPr>
        </p:nvSpPr>
        <p:spPr>
          <a:xfrm>
            <a:off x="289050" y="3055025"/>
            <a:ext cx="4164000" cy="14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 have no way of telling whether A causes B or B causes A.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5" name="Google Shape;1175;p90"/>
          <p:cNvSpPr txBox="1"/>
          <p:nvPr>
            <p:ph type="title"/>
          </p:nvPr>
        </p:nvSpPr>
        <p:spPr>
          <a:xfrm>
            <a:off x="311700" y="3919650"/>
            <a:ext cx="4248300" cy="1008000"/>
          </a:xfrm>
          <a:prstGeom prst="rect">
            <a:avLst/>
          </a:prstGeom>
          <a:solidFill>
            <a:srgbClr val="EBE22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But what if we know that A happened before B ?</a:t>
            </a:r>
            <a:endParaRPr sz="2600"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176" name="Google Shape;117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13" y="3965851"/>
            <a:ext cx="770991" cy="77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1"/>
          <p:cNvSpPr/>
          <p:nvPr/>
        </p:nvSpPr>
        <p:spPr>
          <a:xfrm>
            <a:off x="5055476" y="688475"/>
            <a:ext cx="16761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Lung Cancer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2" name="Google Shape;1182;p91"/>
          <p:cNvSpPr/>
          <p:nvPr/>
        </p:nvSpPr>
        <p:spPr>
          <a:xfrm>
            <a:off x="2139125" y="688475"/>
            <a:ext cx="16761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Smoking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83" name="Google Shape;1183;p91"/>
          <p:cNvCxnSpPr>
            <a:stCxn id="1182" idx="6"/>
            <a:endCxn id="1181" idx="2"/>
          </p:cNvCxnSpPr>
          <p:nvPr/>
        </p:nvCxnSpPr>
        <p:spPr>
          <a:xfrm>
            <a:off x="3815225" y="1247525"/>
            <a:ext cx="124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4" name="Google Shape;1184;p91"/>
          <p:cNvSpPr/>
          <p:nvPr/>
        </p:nvSpPr>
        <p:spPr>
          <a:xfrm>
            <a:off x="5110651" y="2367400"/>
            <a:ext cx="16761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Lung Cancer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5" name="Google Shape;1185;p91"/>
          <p:cNvSpPr/>
          <p:nvPr/>
        </p:nvSpPr>
        <p:spPr>
          <a:xfrm>
            <a:off x="2194300" y="2367400"/>
            <a:ext cx="16761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Smoking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86" name="Google Shape;1186;p91"/>
          <p:cNvCxnSpPr>
            <a:stCxn id="1184" idx="2"/>
            <a:endCxn id="1185" idx="6"/>
          </p:cNvCxnSpPr>
          <p:nvPr/>
        </p:nvCxnSpPr>
        <p:spPr>
          <a:xfrm rot="10800000">
            <a:off x="3870451" y="2926450"/>
            <a:ext cx="124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Immigration 🡒 Innovation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2"/>
          <p:cNvSpPr/>
          <p:nvPr/>
        </p:nvSpPr>
        <p:spPr>
          <a:xfrm>
            <a:off x="4374246" y="2306754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2" name="Google Shape;1192;p92"/>
          <p:cNvSpPr/>
          <p:nvPr/>
        </p:nvSpPr>
        <p:spPr>
          <a:xfrm>
            <a:off x="3556893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93" name="Google Shape;1193;p92"/>
          <p:cNvCxnSpPr>
            <a:stCxn id="1191" idx="2"/>
            <a:endCxn id="1192" idx="5"/>
          </p:cNvCxnSpPr>
          <p:nvPr/>
        </p:nvCxnSpPr>
        <p:spPr>
          <a:xfrm rot="10800000">
            <a:off x="4050546" y="2255454"/>
            <a:ext cx="3237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4" name="Google Shape;1194;p92"/>
          <p:cNvSpPr/>
          <p:nvPr/>
        </p:nvSpPr>
        <p:spPr>
          <a:xfrm>
            <a:off x="5185900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95" name="Google Shape;1195;p92"/>
          <p:cNvCxnSpPr>
            <a:stCxn id="1194" idx="3"/>
            <a:endCxn id="1191" idx="6"/>
          </p:cNvCxnSpPr>
          <p:nvPr/>
        </p:nvCxnSpPr>
        <p:spPr>
          <a:xfrm flipH="1">
            <a:off x="4952604" y="2255458"/>
            <a:ext cx="3180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6" name="Google Shape;1196;p92"/>
          <p:cNvSpPr/>
          <p:nvPr/>
        </p:nvSpPr>
        <p:spPr>
          <a:xfrm>
            <a:off x="7201911" y="236162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7" name="Google Shape;1197;p92"/>
          <p:cNvSpPr/>
          <p:nvPr/>
        </p:nvSpPr>
        <p:spPr>
          <a:xfrm>
            <a:off x="6274381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98" name="Google Shape;1198;p92"/>
          <p:cNvCxnSpPr>
            <a:stCxn id="1196" idx="2"/>
            <a:endCxn id="1197" idx="5"/>
          </p:cNvCxnSpPr>
          <p:nvPr/>
        </p:nvCxnSpPr>
        <p:spPr>
          <a:xfrm rot="10800000">
            <a:off x="6768111" y="2317523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9" name="Google Shape;1199;p92"/>
          <p:cNvSpPr/>
          <p:nvPr/>
        </p:nvSpPr>
        <p:spPr>
          <a:xfrm>
            <a:off x="7982255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00" name="Google Shape;1200;p92"/>
          <p:cNvCxnSpPr>
            <a:stCxn id="1196" idx="6"/>
            <a:endCxn id="1199" idx="3"/>
          </p:cNvCxnSpPr>
          <p:nvPr/>
        </p:nvCxnSpPr>
        <p:spPr>
          <a:xfrm flipH="1" rot="10800000">
            <a:off x="7780311" y="2317523"/>
            <a:ext cx="286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1" name="Google Shape;1201;p92"/>
          <p:cNvSpPr/>
          <p:nvPr/>
        </p:nvSpPr>
        <p:spPr>
          <a:xfrm>
            <a:off x="1688081" y="229961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2" name="Google Shape;1202;p92"/>
          <p:cNvSpPr/>
          <p:nvPr/>
        </p:nvSpPr>
        <p:spPr>
          <a:xfrm>
            <a:off x="760552" y="1795048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03" name="Google Shape;1203;p92"/>
          <p:cNvCxnSpPr>
            <a:stCxn id="1202" idx="5"/>
            <a:endCxn id="1201" idx="2"/>
          </p:cNvCxnSpPr>
          <p:nvPr/>
        </p:nvCxnSpPr>
        <p:spPr>
          <a:xfrm>
            <a:off x="1254247" y="2255455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4" name="Google Shape;1204;p92"/>
          <p:cNvSpPr/>
          <p:nvPr/>
        </p:nvSpPr>
        <p:spPr>
          <a:xfrm>
            <a:off x="2615413" y="179504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05" name="Google Shape;1205;p92"/>
          <p:cNvCxnSpPr>
            <a:stCxn id="1201" idx="6"/>
            <a:endCxn id="1204" idx="3"/>
          </p:cNvCxnSpPr>
          <p:nvPr/>
        </p:nvCxnSpPr>
        <p:spPr>
          <a:xfrm flipH="1" rot="10800000">
            <a:off x="2266481" y="2255519"/>
            <a:ext cx="433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6" name="Google Shape;1206;p92"/>
          <p:cNvSpPr txBox="1"/>
          <p:nvPr/>
        </p:nvSpPr>
        <p:spPr>
          <a:xfrm>
            <a:off x="638225" y="344075"/>
            <a:ext cx="8073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What if we know B happened before A and C?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93"/>
          <p:cNvSpPr/>
          <p:nvPr/>
        </p:nvSpPr>
        <p:spPr>
          <a:xfrm>
            <a:off x="4374246" y="2306754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2" name="Google Shape;1212;p93"/>
          <p:cNvSpPr/>
          <p:nvPr/>
        </p:nvSpPr>
        <p:spPr>
          <a:xfrm>
            <a:off x="3556893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13" name="Google Shape;1213;p93"/>
          <p:cNvCxnSpPr>
            <a:stCxn id="1211" idx="2"/>
            <a:endCxn id="1212" idx="5"/>
          </p:cNvCxnSpPr>
          <p:nvPr/>
        </p:nvCxnSpPr>
        <p:spPr>
          <a:xfrm rot="10800000">
            <a:off x="4050546" y="2255454"/>
            <a:ext cx="3237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4" name="Google Shape;1214;p93"/>
          <p:cNvSpPr/>
          <p:nvPr/>
        </p:nvSpPr>
        <p:spPr>
          <a:xfrm>
            <a:off x="5185900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15" name="Google Shape;1215;p93"/>
          <p:cNvCxnSpPr>
            <a:stCxn id="1214" idx="3"/>
            <a:endCxn id="1211" idx="6"/>
          </p:cNvCxnSpPr>
          <p:nvPr/>
        </p:nvCxnSpPr>
        <p:spPr>
          <a:xfrm flipH="1">
            <a:off x="4952604" y="2255458"/>
            <a:ext cx="3180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6" name="Google Shape;1216;p93"/>
          <p:cNvSpPr/>
          <p:nvPr/>
        </p:nvSpPr>
        <p:spPr>
          <a:xfrm>
            <a:off x="7201911" y="236162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7" name="Google Shape;1217;p93"/>
          <p:cNvSpPr/>
          <p:nvPr/>
        </p:nvSpPr>
        <p:spPr>
          <a:xfrm>
            <a:off x="6274381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18" name="Google Shape;1218;p93"/>
          <p:cNvCxnSpPr>
            <a:stCxn id="1216" idx="2"/>
            <a:endCxn id="1217" idx="5"/>
          </p:cNvCxnSpPr>
          <p:nvPr/>
        </p:nvCxnSpPr>
        <p:spPr>
          <a:xfrm rot="10800000">
            <a:off x="6768111" y="2317523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9" name="Google Shape;1219;p93"/>
          <p:cNvSpPr/>
          <p:nvPr/>
        </p:nvSpPr>
        <p:spPr>
          <a:xfrm>
            <a:off x="7982255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20" name="Google Shape;1220;p93"/>
          <p:cNvCxnSpPr>
            <a:stCxn id="1216" idx="6"/>
            <a:endCxn id="1219" idx="3"/>
          </p:cNvCxnSpPr>
          <p:nvPr/>
        </p:nvCxnSpPr>
        <p:spPr>
          <a:xfrm flipH="1" rot="10800000">
            <a:off x="7780311" y="2317523"/>
            <a:ext cx="286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1" name="Google Shape;1221;p93"/>
          <p:cNvSpPr/>
          <p:nvPr/>
        </p:nvSpPr>
        <p:spPr>
          <a:xfrm>
            <a:off x="1688081" y="229961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2" name="Google Shape;1222;p93"/>
          <p:cNvSpPr/>
          <p:nvPr/>
        </p:nvSpPr>
        <p:spPr>
          <a:xfrm>
            <a:off x="760552" y="1795048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23" name="Google Shape;1223;p93"/>
          <p:cNvCxnSpPr>
            <a:stCxn id="1222" idx="5"/>
            <a:endCxn id="1221" idx="2"/>
          </p:cNvCxnSpPr>
          <p:nvPr/>
        </p:nvCxnSpPr>
        <p:spPr>
          <a:xfrm>
            <a:off x="1254247" y="2255455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4" name="Google Shape;1224;p93"/>
          <p:cNvSpPr/>
          <p:nvPr/>
        </p:nvSpPr>
        <p:spPr>
          <a:xfrm>
            <a:off x="2615413" y="179504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25" name="Google Shape;1225;p93"/>
          <p:cNvCxnSpPr>
            <a:stCxn id="1221" idx="6"/>
            <a:endCxn id="1224" idx="3"/>
          </p:cNvCxnSpPr>
          <p:nvPr/>
        </p:nvCxnSpPr>
        <p:spPr>
          <a:xfrm flipH="1" rot="10800000">
            <a:off x="2266481" y="2255519"/>
            <a:ext cx="433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6" name="Google Shape;1226;p93"/>
          <p:cNvSpPr txBox="1"/>
          <p:nvPr/>
        </p:nvSpPr>
        <p:spPr>
          <a:xfrm>
            <a:off x="638225" y="344075"/>
            <a:ext cx="8073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What if we know B happened before A and C?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7" name="Google Shape;122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22" y="2287238"/>
            <a:ext cx="578400" cy="57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10" y="2255438"/>
            <a:ext cx="578400" cy="57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94"/>
          <p:cNvSpPr/>
          <p:nvPr/>
        </p:nvSpPr>
        <p:spPr>
          <a:xfrm>
            <a:off x="4374246" y="2306754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4" name="Google Shape;1234;p94"/>
          <p:cNvSpPr/>
          <p:nvPr/>
        </p:nvSpPr>
        <p:spPr>
          <a:xfrm>
            <a:off x="3556893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35" name="Google Shape;1235;p94"/>
          <p:cNvCxnSpPr>
            <a:stCxn id="1233" idx="2"/>
            <a:endCxn id="1234" idx="5"/>
          </p:cNvCxnSpPr>
          <p:nvPr/>
        </p:nvCxnSpPr>
        <p:spPr>
          <a:xfrm rot="10800000">
            <a:off x="4050546" y="2255454"/>
            <a:ext cx="3237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6" name="Google Shape;1236;p94"/>
          <p:cNvSpPr/>
          <p:nvPr/>
        </p:nvSpPr>
        <p:spPr>
          <a:xfrm>
            <a:off x="5185900" y="1795051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37" name="Google Shape;1237;p94"/>
          <p:cNvCxnSpPr>
            <a:stCxn id="1236" idx="3"/>
            <a:endCxn id="1233" idx="6"/>
          </p:cNvCxnSpPr>
          <p:nvPr/>
        </p:nvCxnSpPr>
        <p:spPr>
          <a:xfrm flipH="1">
            <a:off x="4952604" y="2255458"/>
            <a:ext cx="318000" cy="3210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8" name="Google Shape;1238;p94"/>
          <p:cNvSpPr/>
          <p:nvPr/>
        </p:nvSpPr>
        <p:spPr>
          <a:xfrm>
            <a:off x="7201911" y="236162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9" name="Google Shape;1239;p94"/>
          <p:cNvSpPr/>
          <p:nvPr/>
        </p:nvSpPr>
        <p:spPr>
          <a:xfrm>
            <a:off x="6274381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40" name="Google Shape;1240;p94"/>
          <p:cNvCxnSpPr>
            <a:stCxn id="1238" idx="2"/>
            <a:endCxn id="1239" idx="5"/>
          </p:cNvCxnSpPr>
          <p:nvPr/>
        </p:nvCxnSpPr>
        <p:spPr>
          <a:xfrm rot="10800000">
            <a:off x="6768111" y="2317523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1" name="Google Shape;1241;p94"/>
          <p:cNvSpPr/>
          <p:nvPr/>
        </p:nvSpPr>
        <p:spPr>
          <a:xfrm>
            <a:off x="7982255" y="1857053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42" name="Google Shape;1242;p94"/>
          <p:cNvCxnSpPr>
            <a:stCxn id="1238" idx="6"/>
            <a:endCxn id="1241" idx="3"/>
          </p:cNvCxnSpPr>
          <p:nvPr/>
        </p:nvCxnSpPr>
        <p:spPr>
          <a:xfrm flipH="1" rot="10800000">
            <a:off x="7780311" y="2317523"/>
            <a:ext cx="286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3" name="Google Shape;1243;p94"/>
          <p:cNvSpPr/>
          <p:nvPr/>
        </p:nvSpPr>
        <p:spPr>
          <a:xfrm>
            <a:off x="1688081" y="229961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B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4" name="Google Shape;1244;p94"/>
          <p:cNvSpPr/>
          <p:nvPr/>
        </p:nvSpPr>
        <p:spPr>
          <a:xfrm>
            <a:off x="760552" y="1795048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A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45" name="Google Shape;1245;p94"/>
          <p:cNvCxnSpPr>
            <a:stCxn id="1244" idx="5"/>
            <a:endCxn id="1243" idx="2"/>
          </p:cNvCxnSpPr>
          <p:nvPr/>
        </p:nvCxnSpPr>
        <p:spPr>
          <a:xfrm>
            <a:off x="1254247" y="2255455"/>
            <a:ext cx="4338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6" name="Google Shape;1246;p94"/>
          <p:cNvSpPr/>
          <p:nvPr/>
        </p:nvSpPr>
        <p:spPr>
          <a:xfrm>
            <a:off x="2615413" y="1795049"/>
            <a:ext cx="578400" cy="5394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C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47" name="Google Shape;1247;p94"/>
          <p:cNvCxnSpPr>
            <a:stCxn id="1243" idx="6"/>
            <a:endCxn id="1246" idx="3"/>
          </p:cNvCxnSpPr>
          <p:nvPr/>
        </p:nvCxnSpPr>
        <p:spPr>
          <a:xfrm flipH="1" rot="10800000">
            <a:off x="2266481" y="2255519"/>
            <a:ext cx="433500" cy="313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8" name="Google Shape;1248;p94"/>
          <p:cNvSpPr txBox="1"/>
          <p:nvPr/>
        </p:nvSpPr>
        <p:spPr>
          <a:xfrm>
            <a:off x="638225" y="344075"/>
            <a:ext cx="8073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What if we know B happened before A and C?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9" name="Google Shape;12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22" y="2287238"/>
            <a:ext cx="578400" cy="578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10" y="2255438"/>
            <a:ext cx="578400" cy="578419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94"/>
          <p:cNvSpPr/>
          <p:nvPr/>
        </p:nvSpPr>
        <p:spPr>
          <a:xfrm>
            <a:off x="5997550" y="1554625"/>
            <a:ext cx="2879700" cy="1603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5"/>
          <p:cNvSpPr/>
          <p:nvPr/>
        </p:nvSpPr>
        <p:spPr>
          <a:xfrm>
            <a:off x="3868202" y="628275"/>
            <a:ext cx="1407600" cy="949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7" name="Google Shape;1257;p95"/>
          <p:cNvSpPr/>
          <p:nvPr/>
        </p:nvSpPr>
        <p:spPr>
          <a:xfrm>
            <a:off x="646325" y="628273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58" name="Google Shape;1258;p95"/>
          <p:cNvCxnSpPr>
            <a:stCxn id="1256" idx="2"/>
            <a:endCxn id="1257" idx="6"/>
          </p:cNvCxnSpPr>
          <p:nvPr/>
        </p:nvCxnSpPr>
        <p:spPr>
          <a:xfrm flipH="1">
            <a:off x="2718602" y="1103175"/>
            <a:ext cx="1149600" cy="4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9" name="Google Shape;1259;p95"/>
          <p:cNvSpPr/>
          <p:nvPr/>
        </p:nvSpPr>
        <p:spPr>
          <a:xfrm>
            <a:off x="6425281" y="670875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0" name="Google Shape;1260;p95"/>
          <p:cNvCxnSpPr>
            <a:stCxn id="1259" idx="2"/>
            <a:endCxn id="1256" idx="6"/>
          </p:cNvCxnSpPr>
          <p:nvPr/>
        </p:nvCxnSpPr>
        <p:spPr>
          <a:xfrm rot="10800000">
            <a:off x="5275681" y="1103175"/>
            <a:ext cx="1149600" cy="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1" name="Google Shape;1261;p95"/>
          <p:cNvSpPr/>
          <p:nvPr/>
        </p:nvSpPr>
        <p:spPr>
          <a:xfrm>
            <a:off x="3868202" y="2031450"/>
            <a:ext cx="1407600" cy="949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2" name="Google Shape;1262;p95"/>
          <p:cNvSpPr/>
          <p:nvPr/>
        </p:nvSpPr>
        <p:spPr>
          <a:xfrm>
            <a:off x="646325" y="2031448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3" name="Google Shape;1263;p95"/>
          <p:cNvCxnSpPr>
            <a:stCxn id="1261" idx="2"/>
            <a:endCxn id="1262" idx="6"/>
          </p:cNvCxnSpPr>
          <p:nvPr/>
        </p:nvCxnSpPr>
        <p:spPr>
          <a:xfrm flipH="1">
            <a:off x="2718602" y="2506350"/>
            <a:ext cx="1149600" cy="4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p95"/>
          <p:cNvSpPr/>
          <p:nvPr/>
        </p:nvSpPr>
        <p:spPr>
          <a:xfrm>
            <a:off x="6425281" y="2074050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5" name="Google Shape;1265;p95"/>
          <p:cNvCxnSpPr>
            <a:stCxn id="1261" idx="6"/>
            <a:endCxn id="1264" idx="2"/>
          </p:cNvCxnSpPr>
          <p:nvPr/>
        </p:nvCxnSpPr>
        <p:spPr>
          <a:xfrm>
            <a:off x="5275802" y="2506350"/>
            <a:ext cx="1149600" cy="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6" name="Google Shape;1266;p95"/>
          <p:cNvSpPr/>
          <p:nvPr/>
        </p:nvSpPr>
        <p:spPr>
          <a:xfrm>
            <a:off x="3994602" y="3434625"/>
            <a:ext cx="1407600" cy="9498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Age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7" name="Google Shape;1267;p95"/>
          <p:cNvSpPr/>
          <p:nvPr/>
        </p:nvSpPr>
        <p:spPr>
          <a:xfrm>
            <a:off x="772725" y="3434623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Shoe Size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68" name="Google Shape;1268;p95"/>
          <p:cNvCxnSpPr>
            <a:stCxn id="1267" idx="6"/>
            <a:endCxn id="1266" idx="2"/>
          </p:cNvCxnSpPr>
          <p:nvPr/>
        </p:nvCxnSpPr>
        <p:spPr>
          <a:xfrm flipH="1" rot="10800000">
            <a:off x="2845125" y="3909523"/>
            <a:ext cx="1149600" cy="4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9" name="Google Shape;1269;p95"/>
          <p:cNvSpPr/>
          <p:nvPr/>
        </p:nvSpPr>
        <p:spPr>
          <a:xfrm>
            <a:off x="6551681" y="3477225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Spelling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Ability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70" name="Google Shape;1270;p95"/>
          <p:cNvCxnSpPr>
            <a:stCxn id="1266" idx="6"/>
            <a:endCxn id="1269" idx="2"/>
          </p:cNvCxnSpPr>
          <p:nvPr/>
        </p:nvCxnSpPr>
        <p:spPr>
          <a:xfrm>
            <a:off x="5402202" y="3909525"/>
            <a:ext cx="1149600" cy="86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96"/>
          <p:cNvSpPr txBox="1"/>
          <p:nvPr>
            <p:ph idx="1" type="body"/>
          </p:nvPr>
        </p:nvSpPr>
        <p:spPr>
          <a:xfrm>
            <a:off x="311700" y="335750"/>
            <a:ext cx="8520600" cy="15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ustard"/>
                <a:ea typeface="Coustard"/>
                <a:cs typeface="Coustard"/>
                <a:sym typeface="Coustard"/>
              </a:rPr>
              <a:t>But can temporal </a:t>
            </a:r>
            <a:r>
              <a:rPr lang="en" sz="2000">
                <a:latin typeface="Coustard"/>
                <a:ea typeface="Coustard"/>
                <a:cs typeface="Coustard"/>
                <a:sym typeface="Coustard"/>
              </a:rPr>
              <a:t>precedence (happening earlier in time)</a:t>
            </a:r>
            <a:r>
              <a:rPr lang="en" sz="2000">
                <a:latin typeface="Coustard"/>
                <a:ea typeface="Coustard"/>
                <a:cs typeface="Coustard"/>
                <a:sym typeface="Coustard"/>
              </a:rPr>
              <a:t> always determine cause-effect?</a:t>
            </a:r>
            <a:endParaRPr sz="20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latin typeface="Coustard"/>
                <a:ea typeface="Coustard"/>
                <a:cs typeface="Coustard"/>
                <a:sym typeface="Coustard"/>
              </a:rPr>
              <a:t>Rooster crowing happens earlier than sunrise.</a:t>
            </a:r>
            <a:endParaRPr sz="20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276" name="Google Shape;127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25" y="2075025"/>
            <a:ext cx="3655800" cy="2586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7"/>
          <p:cNvSpPr/>
          <p:nvPr/>
        </p:nvSpPr>
        <p:spPr>
          <a:xfrm>
            <a:off x="3307949" y="629825"/>
            <a:ext cx="2127300" cy="12156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Earth rotation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2" name="Google Shape;1282;p97"/>
          <p:cNvSpPr/>
          <p:nvPr/>
        </p:nvSpPr>
        <p:spPr>
          <a:xfrm>
            <a:off x="826450" y="2039951"/>
            <a:ext cx="2072400" cy="1489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Circadian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hythm of rooster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83" name="Google Shape;1283;p97"/>
          <p:cNvCxnSpPr>
            <a:stCxn id="1281" idx="2"/>
            <a:endCxn id="1282" idx="7"/>
          </p:cNvCxnSpPr>
          <p:nvPr/>
        </p:nvCxnSpPr>
        <p:spPr>
          <a:xfrm flipH="1">
            <a:off x="2595449" y="1237625"/>
            <a:ext cx="712500" cy="102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4" name="Google Shape;1284;p97"/>
          <p:cNvSpPr/>
          <p:nvPr/>
        </p:nvSpPr>
        <p:spPr>
          <a:xfrm>
            <a:off x="6294306" y="2265550"/>
            <a:ext cx="2072400" cy="10380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Sunrise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85" name="Google Shape;1285;p97"/>
          <p:cNvCxnSpPr>
            <a:stCxn id="1281" idx="6"/>
            <a:endCxn id="1284" idx="1"/>
          </p:cNvCxnSpPr>
          <p:nvPr/>
        </p:nvCxnSpPr>
        <p:spPr>
          <a:xfrm>
            <a:off x="5435249" y="1237625"/>
            <a:ext cx="1162500" cy="117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6" name="Google Shape;1286;p97"/>
          <p:cNvSpPr/>
          <p:nvPr/>
        </p:nvSpPr>
        <p:spPr>
          <a:xfrm>
            <a:off x="3555513" y="3388301"/>
            <a:ext cx="2072400" cy="14892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Rooster crowing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87" name="Google Shape;1287;p97"/>
          <p:cNvCxnSpPr>
            <a:stCxn id="1282" idx="5"/>
            <a:endCxn id="1286" idx="2"/>
          </p:cNvCxnSpPr>
          <p:nvPr/>
        </p:nvCxnSpPr>
        <p:spPr>
          <a:xfrm>
            <a:off x="2595354" y="3311063"/>
            <a:ext cx="960300" cy="82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8"/>
          <p:cNvSpPr txBox="1"/>
          <p:nvPr>
            <p:ph idx="1" type="body"/>
          </p:nvPr>
        </p:nvSpPr>
        <p:spPr>
          <a:xfrm>
            <a:off x="311700" y="1152475"/>
            <a:ext cx="852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  <a:latin typeface="Coustard"/>
                <a:ea typeface="Coustard"/>
                <a:cs typeface="Coustard"/>
                <a:sym typeface="Coustard"/>
              </a:rPr>
              <a:t>And what if you cannot tell which variable </a:t>
            </a:r>
            <a:r>
              <a:rPr lang="en" sz="2200">
                <a:solidFill>
                  <a:srgbClr val="000000"/>
                </a:solidFill>
                <a:latin typeface="Coustard"/>
                <a:ea typeface="Coustard"/>
                <a:cs typeface="Coustard"/>
                <a:sym typeface="Coustard"/>
              </a:rPr>
              <a:t>occurred</a:t>
            </a:r>
            <a:r>
              <a:rPr lang="en" sz="2200">
                <a:solidFill>
                  <a:srgbClr val="000000"/>
                </a:solidFill>
                <a:latin typeface="Coustard"/>
                <a:ea typeface="Coustard"/>
                <a:cs typeface="Coustard"/>
                <a:sym typeface="Coustard"/>
              </a:rPr>
              <a:t> first?</a:t>
            </a:r>
            <a:endParaRPr sz="2200">
              <a:solidFill>
                <a:srgbClr val="000000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293" name="Google Shape;1293;p98"/>
          <p:cNvSpPr/>
          <p:nvPr/>
        </p:nvSpPr>
        <p:spPr>
          <a:xfrm>
            <a:off x="5036550" y="2078875"/>
            <a:ext cx="26058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4" name="Google Shape;1294;p98"/>
          <p:cNvSpPr/>
          <p:nvPr/>
        </p:nvSpPr>
        <p:spPr>
          <a:xfrm>
            <a:off x="1390400" y="2078875"/>
            <a:ext cx="26835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Engagement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95" name="Google Shape;1295;p98"/>
          <p:cNvCxnSpPr>
            <a:stCxn id="1294" idx="6"/>
            <a:endCxn id="1293" idx="2"/>
          </p:cNvCxnSpPr>
          <p:nvPr/>
        </p:nvCxnSpPr>
        <p:spPr>
          <a:xfrm>
            <a:off x="4073900" y="2637925"/>
            <a:ext cx="962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6" name="Google Shape;1296;p98"/>
          <p:cNvSpPr/>
          <p:nvPr/>
        </p:nvSpPr>
        <p:spPr>
          <a:xfrm>
            <a:off x="5172675" y="3757800"/>
            <a:ext cx="25476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Performance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7" name="Google Shape;1297;p98"/>
          <p:cNvSpPr/>
          <p:nvPr/>
        </p:nvSpPr>
        <p:spPr>
          <a:xfrm>
            <a:off x="1462552" y="3757800"/>
            <a:ext cx="2683500" cy="1118100"/>
          </a:xfrm>
          <a:prstGeom prst="ellipse">
            <a:avLst/>
          </a:prstGeom>
          <a:solidFill>
            <a:srgbClr val="A4F2FC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Engagement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298" name="Google Shape;1298;p98"/>
          <p:cNvCxnSpPr>
            <a:stCxn id="1296" idx="2"/>
            <a:endCxn id="1297" idx="6"/>
          </p:cNvCxnSpPr>
          <p:nvPr/>
        </p:nvCxnSpPr>
        <p:spPr>
          <a:xfrm rot="10800000">
            <a:off x="4146075" y="4316850"/>
            <a:ext cx="102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Coustard"/>
                <a:ea typeface="Coustard"/>
                <a:cs typeface="Coustard"/>
                <a:sym typeface="Coustard"/>
              </a:rPr>
              <a:t>Causal Modeling is not a perfect process.</a:t>
            </a:r>
            <a:endParaRPr sz="2600">
              <a:solidFill>
                <a:srgbClr val="434343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rgbClr val="434343"/>
                </a:solidFill>
                <a:latin typeface="Coustard"/>
                <a:ea typeface="Coustard"/>
                <a:cs typeface="Coustard"/>
                <a:sym typeface="Coustard"/>
              </a:rPr>
              <a:t>It is still in relative infancy!</a:t>
            </a:r>
            <a:endParaRPr sz="2600">
              <a:solidFill>
                <a:srgbClr val="434343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00"/>
          <p:cNvSpPr txBox="1"/>
          <p:nvPr>
            <p:ph type="title"/>
          </p:nvPr>
        </p:nvSpPr>
        <p:spPr>
          <a:xfrm>
            <a:off x="311700" y="445025"/>
            <a:ext cx="8520600" cy="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TETRAD,</a:t>
            </a:r>
            <a:r>
              <a:rPr lang="en"/>
              <a:t> a free causal modeling software package </a:t>
            </a:r>
            <a:endParaRPr/>
          </a:p>
        </p:txBody>
      </p:sp>
      <p:sp>
        <p:nvSpPr>
          <p:cNvPr id="1309" name="Google Shape;1309;p100"/>
          <p:cNvSpPr txBox="1"/>
          <p:nvPr/>
        </p:nvSpPr>
        <p:spPr>
          <a:xfrm>
            <a:off x="214475" y="1777375"/>
            <a:ext cx="32178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http://www.phil.cmu.edu/tetrad/</a:t>
            </a:r>
            <a:endParaRPr sz="1700"/>
          </a:p>
        </p:txBody>
      </p:sp>
      <p:pic>
        <p:nvPicPr>
          <p:cNvPr id="1310" name="Google Shape;13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550" y="1417625"/>
            <a:ext cx="5510750" cy="34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tard"/>
                <a:ea typeface="Coustard"/>
                <a:cs typeface="Coustard"/>
                <a:sym typeface="Coustard"/>
              </a:rPr>
              <a:t>Causal Modeling Process</a:t>
            </a:r>
            <a:endParaRPr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316" name="Google Shape;1316;p101"/>
          <p:cNvSpPr/>
          <p:nvPr/>
        </p:nvSpPr>
        <p:spPr>
          <a:xfrm>
            <a:off x="4546225" y="1532950"/>
            <a:ext cx="2151600" cy="2509800"/>
          </a:xfrm>
          <a:prstGeom prst="rect">
            <a:avLst/>
          </a:prstGeom>
          <a:solidFill>
            <a:srgbClr val="8C5CA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Causal Inference</a:t>
            </a:r>
            <a:endParaRPr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EBE224"/>
                </a:highlight>
                <a:latin typeface="Poppins"/>
                <a:ea typeface="Poppins"/>
                <a:cs typeface="Poppins"/>
                <a:sym typeface="Poppins"/>
              </a:rPr>
              <a:t>Inference Algorithm</a:t>
            </a:r>
            <a:endParaRPr sz="1600">
              <a:highlight>
                <a:srgbClr val="EBE224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rgbClr val="EBE224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rgbClr val="FF6860"/>
                </a:highlight>
                <a:latin typeface="Poppins"/>
                <a:ea typeface="Poppins"/>
                <a:cs typeface="Poppins"/>
                <a:sym typeface="Poppins"/>
              </a:rPr>
              <a:t>Causal Assumptions</a:t>
            </a:r>
            <a:endParaRPr sz="1800">
              <a:solidFill>
                <a:srgbClr val="FFFFFF"/>
              </a:solidFill>
              <a:highlight>
                <a:srgbClr val="FF6860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7" name="Google Shape;1317;p101"/>
          <p:cNvSpPr/>
          <p:nvPr/>
        </p:nvSpPr>
        <p:spPr>
          <a:xfrm>
            <a:off x="2043969" y="1532950"/>
            <a:ext cx="2005200" cy="12207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 Knowledge/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Domain Knowledge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8" name="Google Shape;1318;p101"/>
          <p:cNvSpPr/>
          <p:nvPr/>
        </p:nvSpPr>
        <p:spPr>
          <a:xfrm>
            <a:off x="2043969" y="2861189"/>
            <a:ext cx="2005200" cy="12207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highlight>
                  <a:srgbClr val="FDB518"/>
                </a:highlight>
                <a:latin typeface="Poppins"/>
                <a:ea typeface="Poppins"/>
                <a:cs typeface="Poppins"/>
                <a:sym typeface="Poppins"/>
              </a:rPr>
              <a:t>Conditional Independence</a:t>
            </a:r>
            <a:endParaRPr sz="1700">
              <a:solidFill>
                <a:srgbClr val="FFFFFF"/>
              </a:solidFill>
              <a:highlight>
                <a:srgbClr val="FDB518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9" name="Google Shape;1319;p101"/>
          <p:cNvSpPr/>
          <p:nvPr/>
        </p:nvSpPr>
        <p:spPr>
          <a:xfrm>
            <a:off x="177200" y="2038042"/>
            <a:ext cx="1413000" cy="1374900"/>
          </a:xfrm>
          <a:prstGeom prst="ellipse">
            <a:avLst/>
          </a:prstGeom>
          <a:solidFill>
            <a:srgbClr val="CAFAFC"/>
          </a:solidFill>
          <a:ln cap="flat" cmpd="sng" w="19050">
            <a:solidFill>
              <a:srgbClr val="76CF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Real World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0" name="Google Shape;1320;p101"/>
          <p:cNvSpPr/>
          <p:nvPr/>
        </p:nvSpPr>
        <p:spPr>
          <a:xfrm>
            <a:off x="7218101" y="1918785"/>
            <a:ext cx="1748700" cy="1613400"/>
          </a:xfrm>
          <a:prstGeom prst="ellipse">
            <a:avLst/>
          </a:prstGeom>
          <a:solidFill>
            <a:srgbClr val="CAFAFC"/>
          </a:solidFill>
          <a:ln cap="flat" cmpd="sng" w="19050">
            <a:solidFill>
              <a:srgbClr val="76CF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Set of Markov Equivalent Models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1" name="Google Shape;1321;p101"/>
          <p:cNvSpPr/>
          <p:nvPr/>
        </p:nvSpPr>
        <p:spPr>
          <a:xfrm>
            <a:off x="1631767" y="2376712"/>
            <a:ext cx="374100" cy="61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2" name="Google Shape;1322;p101"/>
          <p:cNvSpPr/>
          <p:nvPr/>
        </p:nvSpPr>
        <p:spPr>
          <a:xfrm>
            <a:off x="4087239" y="2416825"/>
            <a:ext cx="374100" cy="61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3" name="Google Shape;1323;p101"/>
          <p:cNvSpPr/>
          <p:nvPr/>
        </p:nvSpPr>
        <p:spPr>
          <a:xfrm>
            <a:off x="6770906" y="2416825"/>
            <a:ext cx="374100" cy="61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243500" y="1531150"/>
            <a:ext cx="8520600" cy="16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Facebook </a:t>
            </a:r>
            <a:r>
              <a:rPr lang="en" sz="36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🡒 Depression</a:t>
            </a:r>
            <a:endParaRPr sz="36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02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latin typeface="Coustard"/>
                <a:ea typeface="Coustard"/>
                <a:cs typeface="Coustard"/>
                <a:sym typeface="Coustard"/>
              </a:rPr>
              <a:t>Why are Causal Modeling stronger than other statistical methods?</a:t>
            </a:r>
            <a:endParaRPr sz="3700"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329" name="Google Shape;1329;p102"/>
          <p:cNvSpPr txBox="1"/>
          <p:nvPr/>
        </p:nvSpPr>
        <p:spPr>
          <a:xfrm>
            <a:off x="418100" y="1563475"/>
            <a:ext cx="66993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D-separation criterion / Causal Inference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Prior Knowledge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Causal Assumptions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tard"/>
                <a:ea typeface="Coustard"/>
                <a:cs typeface="Coustard"/>
                <a:sym typeface="Coustard"/>
              </a:rPr>
              <a:t>Causal Assumptions</a:t>
            </a:r>
            <a:endParaRPr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335" name="Google Shape;1335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Statistical methods employ statistical assumption such as normality, independence, homoscedasticity, etc. On top of these statistical assumptions, causal modeling adds causal assumptions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Causal Markov assumption: A variable X is independent of every other variable (except X’s effects) conditional on all of its direct causes. 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Faithfulness: independencies within data is generated not by coincidence but by structure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AutoNum type="arabicPeriod"/>
            </a:pPr>
            <a:r>
              <a:rPr lang="en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Causal sufficiency: the set of measured variables M include all of the common causes of pairs in M </a:t>
            </a:r>
            <a:endParaRPr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4"/>
          <p:cNvSpPr txBox="1"/>
          <p:nvPr/>
        </p:nvSpPr>
        <p:spPr>
          <a:xfrm>
            <a:off x="418100" y="1310675"/>
            <a:ext cx="6699300" cy="25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Causal Assumptions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AutoNum type="arabicPeriod"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Markov Equivalent Structures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4"/>
          <p:cNvSpPr txBox="1"/>
          <p:nvPr>
            <p:ph type="title"/>
          </p:nvPr>
        </p:nvSpPr>
        <p:spPr>
          <a:xfrm>
            <a:off x="311700" y="445025"/>
            <a:ext cx="85206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ustard"/>
                <a:ea typeface="Coustard"/>
                <a:cs typeface="Coustard"/>
                <a:sym typeface="Coustard"/>
              </a:rPr>
              <a:t>Limitations of</a:t>
            </a:r>
            <a:r>
              <a:rPr lang="en" sz="2500">
                <a:latin typeface="Coustard"/>
                <a:ea typeface="Coustard"/>
                <a:cs typeface="Coustard"/>
                <a:sym typeface="Coustard"/>
              </a:rPr>
              <a:t> Causal Modeling</a:t>
            </a:r>
            <a:endParaRPr sz="3900"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0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EBE2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05"/>
          <p:cNvSpPr txBox="1"/>
          <p:nvPr/>
        </p:nvSpPr>
        <p:spPr>
          <a:xfrm>
            <a:off x="651450" y="1637650"/>
            <a:ext cx="55713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Coustard"/>
                <a:ea typeface="Coustard"/>
                <a:cs typeface="Coustard"/>
                <a:sym typeface="Coustard"/>
              </a:rPr>
              <a:t>“If your experiment needs statistics, you ought to have done a better experiment.” </a:t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Coustard"/>
                <a:ea typeface="Coustard"/>
                <a:cs typeface="Coustard"/>
                <a:sym typeface="Coustard"/>
              </a:rPr>
              <a:t>-Rutherford</a:t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348" name="Google Shape;134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5275" y="1070075"/>
            <a:ext cx="2098250" cy="293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EBE2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6"/>
          <p:cNvSpPr txBox="1"/>
          <p:nvPr/>
        </p:nvSpPr>
        <p:spPr>
          <a:xfrm>
            <a:off x="651450" y="1637650"/>
            <a:ext cx="5007300" cy="20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Coustard"/>
                <a:ea typeface="Coustard"/>
                <a:cs typeface="Coustard"/>
                <a:sym typeface="Coustard"/>
              </a:rPr>
              <a:t>“All models are wrong, but some models are useful.” </a:t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Coustard"/>
                <a:ea typeface="Coustard"/>
                <a:cs typeface="Coustard"/>
                <a:sym typeface="Coustard"/>
              </a:rPr>
              <a:t>-George E. P. Box</a:t>
            </a:r>
            <a:endParaRPr sz="2100">
              <a:solidFill>
                <a:srgbClr val="F3F3F3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355" name="Google Shape;135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875" y="1032901"/>
            <a:ext cx="2799200" cy="2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0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8C2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07"/>
          <p:cNvSpPr txBox="1"/>
          <p:nvPr/>
        </p:nvSpPr>
        <p:spPr>
          <a:xfrm>
            <a:off x="1098700" y="1320400"/>
            <a:ext cx="7224300" cy="23919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Graphical Modeling &amp; </a:t>
            </a:r>
            <a:endParaRPr sz="29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Deep Learning</a:t>
            </a:r>
            <a:endParaRPr sz="29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7" name="Google Shape;13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098" y="298250"/>
            <a:ext cx="2517020" cy="3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118" y="365988"/>
            <a:ext cx="2456781" cy="3209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08"/>
          <p:cNvSpPr txBox="1"/>
          <p:nvPr/>
        </p:nvSpPr>
        <p:spPr>
          <a:xfrm>
            <a:off x="2430775" y="4042850"/>
            <a:ext cx="4832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Judea Pearl: God of Causality</a:t>
            </a:r>
            <a:endParaRPr sz="22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5" name="Google Shape;1375;p109"/>
          <p:cNvPicPr preferRelativeResize="0"/>
          <p:nvPr/>
        </p:nvPicPr>
        <p:blipFill rotWithShape="1">
          <a:blip r:embed="rId3">
            <a:alphaModFix/>
          </a:blip>
          <a:srcRect b="9165" l="0" r="0" t="0"/>
          <a:stretch/>
        </p:blipFill>
        <p:spPr>
          <a:xfrm>
            <a:off x="5414400" y="512150"/>
            <a:ext cx="3377175" cy="43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09"/>
          <p:cNvSpPr txBox="1"/>
          <p:nvPr/>
        </p:nvSpPr>
        <p:spPr>
          <a:xfrm>
            <a:off x="466725" y="3160025"/>
            <a:ext cx="67965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41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Pratītyasamutpāda: </a:t>
            </a:r>
            <a:r>
              <a:rPr lang="en" sz="315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Dependent Origination</a:t>
            </a:r>
            <a:endParaRPr sz="315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2" name="Google Shape;138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898" y="565247"/>
            <a:ext cx="1764725" cy="2305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110"/>
          <p:cNvSpPr txBox="1"/>
          <p:nvPr/>
        </p:nvSpPr>
        <p:spPr>
          <a:xfrm>
            <a:off x="48625" y="66125"/>
            <a:ext cx="4832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Open Challenge from Judea Pearl</a:t>
            </a:r>
            <a:endParaRPr sz="22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384" name="Google Shape;138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50" y="350599"/>
            <a:ext cx="2119050" cy="32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0"/>
          <p:cNvSpPr txBox="1"/>
          <p:nvPr/>
        </p:nvSpPr>
        <p:spPr>
          <a:xfrm>
            <a:off x="330575" y="1184275"/>
            <a:ext cx="48324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“All the impressive achievements of deep learning amount to just curve fitting.</a:t>
            </a:r>
            <a:endParaRPr sz="2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To Build Truly Intelligent Machines, Teach Them Cause and Effect”</a:t>
            </a:r>
            <a:endParaRPr sz="23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11"/>
          <p:cNvSpPr txBox="1"/>
          <p:nvPr/>
        </p:nvSpPr>
        <p:spPr>
          <a:xfrm>
            <a:off x="48625" y="66125"/>
            <a:ext cx="48324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Open Challenge from Judea Pearl</a:t>
            </a:r>
            <a:endParaRPr sz="22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sp>
        <p:nvSpPr>
          <p:cNvPr id="1392" name="Google Shape;1392;p111"/>
          <p:cNvSpPr txBox="1"/>
          <p:nvPr/>
        </p:nvSpPr>
        <p:spPr>
          <a:xfrm>
            <a:off x="396100" y="3388125"/>
            <a:ext cx="59895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Is Judea Pearl a Deep Learning Luddite?</a:t>
            </a:r>
            <a:endParaRPr sz="21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oustard"/>
                <a:ea typeface="Coustard"/>
                <a:cs typeface="Coustard"/>
                <a:sym typeface="Coustard"/>
              </a:rPr>
              <a:t> or is he a provocative Gandalf? </a:t>
            </a:r>
            <a:endParaRPr sz="2300">
              <a:solidFill>
                <a:srgbClr val="FFFFFF"/>
              </a:solidFill>
              <a:latin typeface="Coustard"/>
              <a:ea typeface="Coustard"/>
              <a:cs typeface="Coustard"/>
              <a:sym typeface="Coustard"/>
            </a:endParaRPr>
          </a:p>
        </p:txBody>
      </p:sp>
      <p:pic>
        <p:nvPicPr>
          <p:cNvPr id="1393" name="Google Shape;139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00" y="797220"/>
            <a:ext cx="3579501" cy="2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275" y="293300"/>
            <a:ext cx="2698900" cy="40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